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59" r:id="rId3"/>
    <p:sldId id="260" r:id="rId4"/>
    <p:sldId id="261" r:id="rId5"/>
    <p:sldId id="264" r:id="rId6"/>
    <p:sldId id="262" r:id="rId7"/>
    <p:sldId id="263" r:id="rId8"/>
    <p:sldId id="265" r:id="rId9"/>
    <p:sldId id="266" r:id="rId10"/>
    <p:sldId id="267" r:id="rId11"/>
    <p:sldId id="268" r:id="rId12"/>
    <p:sldId id="277" r:id="rId13"/>
    <p:sldId id="278" r:id="rId14"/>
    <p:sldId id="279" r:id="rId15"/>
    <p:sldId id="280" r:id="rId16"/>
    <p:sldId id="282" r:id="rId17"/>
    <p:sldId id="281" r:id="rId18"/>
    <p:sldId id="283" r:id="rId19"/>
    <p:sldId id="284" r:id="rId20"/>
    <p:sldId id="256" r:id="rId21"/>
    <p:sldId id="258" r:id="rId22"/>
    <p:sldId id="271" r:id="rId23"/>
    <p:sldId id="272" r:id="rId24"/>
    <p:sldId id="273" r:id="rId25"/>
    <p:sldId id="270" r:id="rId26"/>
    <p:sldId id="274" r:id="rId27"/>
    <p:sldId id="275" r:id="rId28"/>
    <p:sldId id="27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32" autoAdjust="0"/>
  </p:normalViewPr>
  <p:slideViewPr>
    <p:cSldViewPr snapToGrid="0">
      <p:cViewPr varScale="1">
        <p:scale>
          <a:sx n="83" d="100"/>
          <a:sy n="83" d="100"/>
        </p:scale>
        <p:origin x="65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9EA5B-2956-90EE-5022-F46F547ED8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BAE91E-81FF-BE91-1A6F-0703E1AD22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FC6997-C3FB-2ADF-2B9A-E408C05C023B}"/>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5" name="Footer Placeholder 4">
            <a:extLst>
              <a:ext uri="{FF2B5EF4-FFF2-40B4-BE49-F238E27FC236}">
                <a16:creationId xmlns:a16="http://schemas.microsoft.com/office/drawing/2014/main" id="{F63B6563-52D1-A508-52DC-CF77EA16C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F1755D-9198-5F42-EA08-B31E743C81D6}"/>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2971932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B5B84-5681-C542-E8E5-34B4C30366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000EDD-BF3D-3BB4-EC20-5A529DCC52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3024D-8D6E-8CCE-5A48-1FF5831BA94C}"/>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5" name="Footer Placeholder 4">
            <a:extLst>
              <a:ext uri="{FF2B5EF4-FFF2-40B4-BE49-F238E27FC236}">
                <a16:creationId xmlns:a16="http://schemas.microsoft.com/office/drawing/2014/main" id="{8F7D2447-1DCA-910A-2FEF-DD519A3989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DAF825-978F-9A88-8AD5-6E299101F790}"/>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289316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26A2-F5E8-48A1-7FD5-F51C36DFA2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6ED743-4DF6-2FEF-5848-2F306DB723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42C4AE-CF6C-92A4-773D-BD77E63E3B8D}"/>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5" name="Footer Placeholder 4">
            <a:extLst>
              <a:ext uri="{FF2B5EF4-FFF2-40B4-BE49-F238E27FC236}">
                <a16:creationId xmlns:a16="http://schemas.microsoft.com/office/drawing/2014/main" id="{DB0C5866-D88A-60D6-39C6-D4DE1591EB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142F0-E88A-998C-4552-8B7FF8238FC1}"/>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273192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B7817-6002-0E95-2473-322996E1D8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64232-0868-6CA4-2860-7E702D47C2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DFB0EC-97B2-8A92-9AD0-35946EE189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6D2F1C-A17A-493E-06F9-4A34E1FF3FAC}"/>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6" name="Footer Placeholder 5">
            <a:extLst>
              <a:ext uri="{FF2B5EF4-FFF2-40B4-BE49-F238E27FC236}">
                <a16:creationId xmlns:a16="http://schemas.microsoft.com/office/drawing/2014/main" id="{36970E7A-FE47-DEBB-074E-CE1A802E7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983F48-08D7-F795-FA83-E35E5DE2C1F3}"/>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2173229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489A-8E9E-33DB-3558-3240B96FDF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F6EE1C-B1DE-BE1C-FEF9-9442B180B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75E9D-28D3-5744-019B-50A6F79D92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6F4A5F-3C98-B9F0-5A2A-4D433994D4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C21C0B-D7D9-29B3-DEAA-3C16FEE5BD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3B1EE3-DD54-F729-7AEF-0C37A93C7913}"/>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8" name="Footer Placeholder 7">
            <a:extLst>
              <a:ext uri="{FF2B5EF4-FFF2-40B4-BE49-F238E27FC236}">
                <a16:creationId xmlns:a16="http://schemas.microsoft.com/office/drawing/2014/main" id="{AB2A8A0A-14F7-39D2-6EFF-A3C17CC1F4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CD9F56-49B6-E0F2-6B61-245A38F41ABA}"/>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3585511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470B-1F98-E808-8A1F-1A0DA2BA4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032189-C3E8-FA66-2AD8-F24E47C80AC2}"/>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4" name="Footer Placeholder 3">
            <a:extLst>
              <a:ext uri="{FF2B5EF4-FFF2-40B4-BE49-F238E27FC236}">
                <a16:creationId xmlns:a16="http://schemas.microsoft.com/office/drawing/2014/main" id="{8E4234FE-6E9E-5C14-D1B3-B75E8AB027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1CB194-4F63-1D1E-7F24-D923C8580046}"/>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947468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8CC8FF-0BD5-DA63-DAC2-B0BE53912F1F}"/>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3" name="Footer Placeholder 2">
            <a:extLst>
              <a:ext uri="{FF2B5EF4-FFF2-40B4-BE49-F238E27FC236}">
                <a16:creationId xmlns:a16="http://schemas.microsoft.com/office/drawing/2014/main" id="{AA8283EE-8D5E-6A2C-6C11-9C360ADF86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11AADB-E855-4B3C-0589-8E2A341E1193}"/>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4092624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5DB2-9AA1-994D-782E-6935251FC9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BE54C3-F43C-A5C0-1EC0-BBAC4CBEB1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D72A97-F472-0E5B-16A4-F78A6D4243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CFC7E4-4F6B-6BF3-8DCB-2CB78C160F32}"/>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6" name="Footer Placeholder 5">
            <a:extLst>
              <a:ext uri="{FF2B5EF4-FFF2-40B4-BE49-F238E27FC236}">
                <a16:creationId xmlns:a16="http://schemas.microsoft.com/office/drawing/2014/main" id="{67CB5EA1-EFCF-3614-B670-520DCC7228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4FE797-BB67-4958-090F-74B5B86F7F00}"/>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353399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C3DB9-0EFD-7CAA-AFC1-B4B33CD977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C14703-EE8D-D4C1-87E6-C55EC97574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A2364A-41BE-164D-40F2-409146C78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047BA0-9BEE-BD78-FD43-C5EB90CC554A}"/>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6" name="Footer Placeholder 5">
            <a:extLst>
              <a:ext uri="{FF2B5EF4-FFF2-40B4-BE49-F238E27FC236}">
                <a16:creationId xmlns:a16="http://schemas.microsoft.com/office/drawing/2014/main" id="{561CD43C-4E07-94B7-7B29-F812902D33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0C638-FEE6-36D2-2754-5A174A8A5C49}"/>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357548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A193-8D93-32DB-80F3-7E47309493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667319-DDD3-F13B-1854-8C9FC5B662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D0229C-6F8B-A9EC-431B-B1AFE6F929C0}"/>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5" name="Footer Placeholder 4">
            <a:extLst>
              <a:ext uri="{FF2B5EF4-FFF2-40B4-BE49-F238E27FC236}">
                <a16:creationId xmlns:a16="http://schemas.microsoft.com/office/drawing/2014/main" id="{833C51B0-E072-4453-A5F3-2BFD4A479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84EFA1-1609-7526-801C-FE56F31F4AF6}"/>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414350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938B19-D1C5-D1E1-CADF-0E6AE38DDA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A58ABF-E4B6-9DDC-AB7E-22DF9B5B48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8FDE2-F5C8-85A0-274D-A85B178D925E}"/>
              </a:ext>
            </a:extLst>
          </p:cNvPr>
          <p:cNvSpPr>
            <a:spLocks noGrp="1"/>
          </p:cNvSpPr>
          <p:nvPr>
            <p:ph type="dt" sz="half" idx="10"/>
          </p:nvPr>
        </p:nvSpPr>
        <p:spPr/>
        <p:txBody>
          <a:bodyPr/>
          <a:lstStyle/>
          <a:p>
            <a:fld id="{8F1B1594-6201-4915-9097-77F6738DBD53}" type="datetimeFigureOut">
              <a:rPr lang="en-US" smtClean="0"/>
              <a:t>3/22/2025</a:t>
            </a:fld>
            <a:endParaRPr lang="en-US"/>
          </a:p>
        </p:txBody>
      </p:sp>
      <p:sp>
        <p:nvSpPr>
          <p:cNvPr id="5" name="Footer Placeholder 4">
            <a:extLst>
              <a:ext uri="{FF2B5EF4-FFF2-40B4-BE49-F238E27FC236}">
                <a16:creationId xmlns:a16="http://schemas.microsoft.com/office/drawing/2014/main" id="{F4782968-08F9-95CB-5FF0-920DD42F4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69CE0-8B25-8EE5-52DD-FA21B08A637B}"/>
              </a:ext>
            </a:extLst>
          </p:cNvPr>
          <p:cNvSpPr>
            <a:spLocks noGrp="1"/>
          </p:cNvSpPr>
          <p:nvPr>
            <p:ph type="sldNum" sz="quarter" idx="12"/>
          </p:nvPr>
        </p:nvSpPr>
        <p:spPr/>
        <p:txBody>
          <a:bodyPr/>
          <a:lstStyle/>
          <a:p>
            <a:fld id="{692A48C1-243E-4DC5-8661-2BF1B74558E8}" type="slidenum">
              <a:rPr lang="en-US" smtClean="0"/>
              <a:t>‹#›</a:t>
            </a:fld>
            <a:endParaRPr lang="en-US"/>
          </a:p>
        </p:txBody>
      </p:sp>
    </p:spTree>
    <p:extLst>
      <p:ext uri="{BB962C8B-B14F-4D97-AF65-F5344CB8AC3E}">
        <p14:creationId xmlns:p14="http://schemas.microsoft.com/office/powerpoint/2010/main" val="319393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DB1B82-5591-6ED9-9EBF-938C0EE33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F1CDF2-C716-1D46-2E28-B786D85EE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2FA773-414E-9268-2220-0AE1A4B536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1B1594-6201-4915-9097-77F6738DBD53}" type="datetimeFigureOut">
              <a:rPr lang="en-US" smtClean="0"/>
              <a:t>3/22/2025</a:t>
            </a:fld>
            <a:endParaRPr lang="en-US"/>
          </a:p>
        </p:txBody>
      </p:sp>
      <p:sp>
        <p:nvSpPr>
          <p:cNvPr id="5" name="Footer Placeholder 4">
            <a:extLst>
              <a:ext uri="{FF2B5EF4-FFF2-40B4-BE49-F238E27FC236}">
                <a16:creationId xmlns:a16="http://schemas.microsoft.com/office/drawing/2014/main" id="{8CB7FAC6-C54E-CFF0-DF91-5FA1F3DA6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C5D131-7F54-ECAD-09EE-C881B592AE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2A48C1-243E-4DC5-8661-2BF1B74558E8}" type="slidenum">
              <a:rPr lang="en-US" smtClean="0"/>
              <a:t>‹#›</a:t>
            </a:fld>
            <a:endParaRPr lang="en-US"/>
          </a:p>
        </p:txBody>
      </p:sp>
    </p:spTree>
    <p:extLst>
      <p:ext uri="{BB962C8B-B14F-4D97-AF65-F5344CB8AC3E}">
        <p14:creationId xmlns:p14="http://schemas.microsoft.com/office/powerpoint/2010/main" val="681631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geeksforgeeks.org/what-is-an-operating-system/" TargetMode="External"/><Relationship Id="rId2" Type="http://schemas.openxmlformats.org/officeDocument/2006/relationships/hyperlink" Target="https://www.geeksforgeeks.org/virtual-memory-in-operating-system/" TargetMode="Externa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geeksforgeeks.org/process-migration-in-distributed-system/" TargetMode="External"/><Relationship Id="rId2" Type="http://schemas.openxmlformats.org/officeDocument/2006/relationships/hyperlink" Target="https://www.geeksforgeeks.org/resource-allocation-techniques-for-processes/" TargetMode="External"/><Relationship Id="rId1" Type="http://schemas.openxmlformats.org/officeDocument/2006/relationships/slideLayout" Target="../slideLayouts/slideLayout7.xml"/><Relationship Id="rId5" Type="http://schemas.openxmlformats.org/officeDocument/2006/relationships/hyperlink" Target="https://www.geeksforgeeks.org/thread-in-operating-system/" TargetMode="External"/><Relationship Id="rId4" Type="http://schemas.openxmlformats.org/officeDocument/2006/relationships/hyperlink" Target="https://www.geeksforgeeks.org/process-table-and-process-control-block-pcb/"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geeksforgeeks.org/thread-control-block-in-operating-system/" TargetMode="External"/><Relationship Id="rId2" Type="http://schemas.openxmlformats.org/officeDocument/2006/relationships/hyperlink" Target="https://www.geeksforgeeks.org/inter-process-communication-ipc/"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9350" y="43073"/>
            <a:ext cx="1912747" cy="1773190"/>
          </a:xfrm>
          <a:prstGeom prst="rect">
            <a:avLst/>
          </a:prstGeom>
        </p:spPr>
      </p:pic>
      <p:sp>
        <p:nvSpPr>
          <p:cNvPr id="2" name="Title 1"/>
          <p:cNvSpPr>
            <a:spLocks noGrp="1"/>
          </p:cNvSpPr>
          <p:nvPr>
            <p:ph type="ctrTitle"/>
          </p:nvPr>
        </p:nvSpPr>
        <p:spPr>
          <a:xfrm>
            <a:off x="200098" y="4585830"/>
            <a:ext cx="11668836" cy="2387600"/>
          </a:xfrm>
        </p:spPr>
        <p:txBody>
          <a:bodyPr>
            <a:normAutofit/>
          </a:bodyPr>
          <a:lstStyle/>
          <a:p>
            <a:r>
              <a:rPr lang="en-US" sz="3200" b="1" dirty="0">
                <a:solidFill>
                  <a:schemeClr val="accent1">
                    <a:lumMod val="75000"/>
                  </a:schemeClr>
                </a:solidFill>
              </a:rPr>
              <a:t>LENDI INSTITUTE OF ENGINEERING </a:t>
            </a:r>
            <a:r>
              <a:rPr lang="en-US" sz="3200" b="1">
                <a:solidFill>
                  <a:schemeClr val="accent1">
                    <a:lumMod val="75000"/>
                  </a:schemeClr>
                </a:solidFill>
              </a:rPr>
              <a:t>AND TECHNOLOGY</a:t>
            </a:r>
            <a:br>
              <a:rPr lang="en-US" sz="3200" b="1" dirty="0">
                <a:solidFill>
                  <a:schemeClr val="accent1">
                    <a:lumMod val="75000"/>
                  </a:schemeClr>
                </a:solidFill>
              </a:rPr>
            </a:br>
            <a:r>
              <a:rPr lang="en-US" sz="2400" b="1" dirty="0">
                <a:solidFill>
                  <a:srgbClr val="C00000"/>
                </a:solidFill>
              </a:rPr>
              <a:t>(Autonomous)</a:t>
            </a:r>
            <a:br>
              <a:rPr lang="en-US" sz="3200" b="1" dirty="0"/>
            </a:br>
            <a:r>
              <a:rPr lang="en-US" sz="2400" b="1" dirty="0">
                <a:solidFill>
                  <a:schemeClr val="accent2">
                    <a:lumMod val="75000"/>
                  </a:schemeClr>
                </a:solidFill>
              </a:rPr>
              <a:t>Approved by AICTE and Permanently affiliated to JNTU Gurajada-Vizianagaram.</a:t>
            </a:r>
            <a:br>
              <a:rPr lang="en-US" sz="2400" dirty="0"/>
            </a:br>
            <a:endParaRPr lang="en-IN" sz="2400" dirty="0"/>
          </a:p>
        </p:txBody>
      </p:sp>
      <p:pic>
        <p:nvPicPr>
          <p:cNvPr id="5" name="Picture 4"/>
          <p:cNvPicPr>
            <a:picLocks noChangeAspect="1"/>
          </p:cNvPicPr>
          <p:nvPr/>
        </p:nvPicPr>
        <p:blipFill>
          <a:blip r:embed="rId3"/>
          <a:stretch>
            <a:fillRect/>
          </a:stretch>
        </p:blipFill>
        <p:spPr>
          <a:xfrm>
            <a:off x="3664595" y="446980"/>
            <a:ext cx="3222932" cy="1347190"/>
          </a:xfrm>
          <a:prstGeom prst="rect">
            <a:avLst/>
          </a:prstGeom>
        </p:spPr>
      </p:pic>
      <p:pic>
        <p:nvPicPr>
          <p:cNvPr id="6" name="Picture 5"/>
          <p:cNvPicPr>
            <a:picLocks noChangeAspect="1"/>
          </p:cNvPicPr>
          <p:nvPr/>
        </p:nvPicPr>
        <p:blipFill>
          <a:blip r:embed="rId4"/>
          <a:stretch>
            <a:fillRect/>
          </a:stretch>
        </p:blipFill>
        <p:spPr>
          <a:xfrm>
            <a:off x="7514613" y="513260"/>
            <a:ext cx="1541557" cy="1212529"/>
          </a:xfrm>
          <a:prstGeom prst="rect">
            <a:avLst/>
          </a:prstGeom>
        </p:spPr>
      </p:pic>
      <p:sp>
        <p:nvSpPr>
          <p:cNvPr id="7" name="TextBox 6"/>
          <p:cNvSpPr txBox="1"/>
          <p:nvPr/>
        </p:nvSpPr>
        <p:spPr>
          <a:xfrm>
            <a:off x="7514613" y="1587289"/>
            <a:ext cx="1541557" cy="276999"/>
          </a:xfrm>
          <a:prstGeom prst="rect">
            <a:avLst/>
          </a:prstGeom>
          <a:noFill/>
        </p:spPr>
        <p:txBody>
          <a:bodyPr wrap="square" rtlCol="0">
            <a:spAutoFit/>
          </a:bodyPr>
          <a:lstStyle/>
          <a:p>
            <a:pPr algn="ctr"/>
            <a:r>
              <a:rPr lang="en-US" sz="1200" b="1" dirty="0">
                <a:solidFill>
                  <a:srgbClr val="00B0F0"/>
                </a:solidFill>
              </a:rPr>
              <a:t>ECE,EEE,CSE&amp;MECH</a:t>
            </a:r>
            <a:endParaRPr lang="en-IN" sz="1200" b="1" dirty="0">
              <a:solidFill>
                <a:srgbClr val="00B0F0"/>
              </a:solidFill>
            </a:endParaRPr>
          </a:p>
        </p:txBody>
      </p:sp>
      <p:pic>
        <p:nvPicPr>
          <p:cNvPr id="8" name="Picture 7"/>
          <p:cNvPicPr>
            <a:picLocks noChangeAspect="1"/>
          </p:cNvPicPr>
          <p:nvPr/>
        </p:nvPicPr>
        <p:blipFill>
          <a:blip r:embed="rId5"/>
          <a:stretch>
            <a:fillRect/>
          </a:stretch>
        </p:blipFill>
        <p:spPr>
          <a:xfrm>
            <a:off x="9488480" y="148361"/>
            <a:ext cx="2143125" cy="2143125"/>
          </a:xfrm>
          <a:prstGeom prst="rect">
            <a:avLst/>
          </a:prstGeom>
        </p:spPr>
      </p:pic>
      <p:sp>
        <p:nvSpPr>
          <p:cNvPr id="9" name="TextBox 8"/>
          <p:cNvSpPr txBox="1"/>
          <p:nvPr/>
        </p:nvSpPr>
        <p:spPr>
          <a:xfrm>
            <a:off x="3179928" y="3201153"/>
            <a:ext cx="6554621" cy="1938992"/>
          </a:xfrm>
          <a:prstGeom prst="rect">
            <a:avLst/>
          </a:prstGeom>
          <a:noFill/>
        </p:spPr>
        <p:txBody>
          <a:bodyPr wrap="square" rtlCol="0">
            <a:spAutoFit/>
          </a:bodyPr>
          <a:lstStyle/>
          <a:p>
            <a:r>
              <a:rPr lang="en-US" sz="2000" b="1" dirty="0">
                <a:solidFill>
                  <a:schemeClr val="accent4">
                    <a:lumMod val="75000"/>
                  </a:schemeClr>
                </a:solidFill>
              </a:rPr>
              <a:t>NAME OF THE SUBJECT  :Distributed Systems</a:t>
            </a:r>
          </a:p>
          <a:p>
            <a:r>
              <a:rPr lang="en-US" sz="2000" b="1" dirty="0">
                <a:solidFill>
                  <a:schemeClr val="accent4">
                    <a:lumMod val="75000"/>
                  </a:schemeClr>
                </a:solidFill>
              </a:rPr>
              <a:t>NAME OF THE TOPIC       :</a:t>
            </a:r>
            <a:r>
              <a:rPr lang="en-US" sz="2000" b="1" dirty="0">
                <a:solidFill>
                  <a:srgbClr val="000000"/>
                </a:solidFill>
                <a:effectLst/>
                <a:latin typeface="Times New Roman" panose="02020603050405020304" pitchFamily="18" charset="0"/>
                <a:ea typeface="Calibri" panose="020F0502020204030204" pitchFamily="34" charset="0"/>
              </a:rPr>
              <a:t> </a:t>
            </a:r>
            <a:r>
              <a:rPr lang="en-US" sz="2000" b="1" dirty="0">
                <a:solidFill>
                  <a:schemeClr val="accent4">
                    <a:lumMod val="75000"/>
                  </a:schemeClr>
                </a:solidFill>
              </a:rPr>
              <a:t>Operating System Support</a:t>
            </a:r>
          </a:p>
          <a:p>
            <a:r>
              <a:rPr lang="en-US" sz="2000" dirty="0"/>
              <a:t>                           </a:t>
            </a:r>
          </a:p>
          <a:p>
            <a:r>
              <a:rPr lang="en-US" sz="2000" dirty="0"/>
              <a:t>                           </a:t>
            </a:r>
            <a:r>
              <a:rPr lang="en-US" sz="2000" b="1" dirty="0">
                <a:solidFill>
                  <a:srgbClr val="FF0000"/>
                </a:solidFill>
              </a:rPr>
              <a:t>PRESENTED BY :</a:t>
            </a:r>
          </a:p>
          <a:p>
            <a:r>
              <a:rPr lang="en-US" sz="2000" dirty="0"/>
              <a:t>                     			  </a:t>
            </a:r>
            <a:r>
              <a:rPr lang="en-US" sz="2000" b="1" dirty="0"/>
              <a:t>Mr. Satish </a:t>
            </a:r>
            <a:r>
              <a:rPr lang="en-US" sz="2000" b="1" dirty="0" err="1"/>
              <a:t>Dekka</a:t>
            </a:r>
            <a:endParaRPr lang="en-US" sz="2000" b="1" dirty="0"/>
          </a:p>
          <a:p>
            <a:r>
              <a:rPr lang="en-US" sz="2000" dirty="0"/>
              <a:t>                    			</a:t>
            </a:r>
            <a:r>
              <a:rPr lang="en-US" sz="2000" i="1" dirty="0">
                <a:latin typeface="Times New Roman" panose="02020603050405020304" pitchFamily="18" charset="0"/>
                <a:cs typeface="Times New Roman" panose="02020603050405020304" pitchFamily="18" charset="0"/>
              </a:rPr>
              <a:t>Associate Professor</a:t>
            </a:r>
          </a:p>
        </p:txBody>
      </p:sp>
      <p:sp>
        <p:nvSpPr>
          <p:cNvPr id="10" name="Rectangle 9"/>
          <p:cNvSpPr/>
          <p:nvPr/>
        </p:nvSpPr>
        <p:spPr>
          <a:xfrm>
            <a:off x="1322455" y="2043115"/>
            <a:ext cx="10022680"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a:ln/>
                <a:solidFill>
                  <a:schemeClr val="accent4"/>
                </a:solidFill>
              </a:rPr>
              <a:t>DEPARTMENT OF COMPUTER SCIENCE AND ENGINEERING</a:t>
            </a:r>
          </a:p>
        </p:txBody>
      </p:sp>
    </p:spTree>
    <p:extLst>
      <p:ext uri="{BB962C8B-B14F-4D97-AF65-F5344CB8AC3E}">
        <p14:creationId xmlns:p14="http://schemas.microsoft.com/office/powerpoint/2010/main" val="1960046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11B4-AD5A-6438-5921-521DACC7CB45}"/>
              </a:ext>
            </a:extLst>
          </p:cNvPr>
          <p:cNvSpPr>
            <a:spLocks noGrp="1"/>
          </p:cNvSpPr>
          <p:nvPr>
            <p:ph type="title"/>
          </p:nvPr>
        </p:nvSpPr>
        <p:spPr>
          <a:xfrm>
            <a:off x="838200" y="365126"/>
            <a:ext cx="10515600" cy="647598"/>
          </a:xfrm>
        </p:spPr>
        <p:txBody>
          <a:bodyPr>
            <a:normAutofit fontScale="90000"/>
          </a:bodyPr>
          <a:lstStyle/>
          <a:p>
            <a:r>
              <a:rPr lang="en-US" sz="4800" dirty="0">
                <a:solidFill>
                  <a:srgbClr val="000000"/>
                </a:solidFill>
                <a:latin typeface="Times New Roman" panose="02020603050405020304" pitchFamily="18" charset="0"/>
                <a:cs typeface="+mn-cs"/>
              </a:rPr>
              <a:t>Contents:</a:t>
            </a:r>
          </a:p>
        </p:txBody>
      </p:sp>
      <p:sp>
        <p:nvSpPr>
          <p:cNvPr id="3" name="Content Placeholder 2">
            <a:extLst>
              <a:ext uri="{FF2B5EF4-FFF2-40B4-BE49-F238E27FC236}">
                <a16:creationId xmlns:a16="http://schemas.microsoft.com/office/drawing/2014/main" id="{81EB4F8D-2C20-AC40-A20B-501CA0A6E76D}"/>
              </a:ext>
            </a:extLst>
          </p:cNvPr>
          <p:cNvSpPr>
            <a:spLocks noGrp="1"/>
          </p:cNvSpPr>
          <p:nvPr>
            <p:ph idx="1"/>
          </p:nvPr>
        </p:nvSpPr>
        <p:spPr>
          <a:xfrm>
            <a:off x="1329812" y="1520825"/>
            <a:ext cx="9534833" cy="3680440"/>
          </a:xfrm>
        </p:spPr>
        <p:txBody>
          <a:bodyPr/>
          <a:lstStyle/>
          <a:p>
            <a:r>
              <a:rPr lang="en-US" sz="2800" dirty="0">
                <a:solidFill>
                  <a:srgbClr val="000000"/>
                </a:solidFill>
                <a:effectLst/>
                <a:latin typeface="Times New Roman" panose="02020603050405020304" pitchFamily="18" charset="0"/>
                <a:ea typeface="Calibri" panose="020F0502020204030204" pitchFamily="34" charset="0"/>
              </a:rPr>
              <a:t>Introduction</a:t>
            </a:r>
          </a:p>
          <a:p>
            <a:r>
              <a:rPr lang="en-US" sz="2800" dirty="0">
                <a:solidFill>
                  <a:srgbClr val="000000"/>
                </a:solidFill>
                <a:effectLst/>
                <a:latin typeface="Times New Roman" panose="02020603050405020304" pitchFamily="18" charset="0"/>
                <a:ea typeface="Calibri" panose="020F0502020204030204" pitchFamily="34" charset="0"/>
              </a:rPr>
              <a:t>The Operating System Layer</a:t>
            </a:r>
          </a:p>
          <a:p>
            <a:r>
              <a:rPr lang="en-US" sz="2800" dirty="0">
                <a:solidFill>
                  <a:srgbClr val="000000"/>
                </a:solidFill>
                <a:effectLst/>
                <a:latin typeface="Times New Roman" panose="02020603050405020304" pitchFamily="18" charset="0"/>
                <a:ea typeface="Calibri" panose="020F0502020204030204" pitchFamily="34" charset="0"/>
              </a:rPr>
              <a:t>Protection</a:t>
            </a:r>
          </a:p>
          <a:p>
            <a:r>
              <a:rPr lang="en-US" sz="2800" dirty="0">
                <a:solidFill>
                  <a:srgbClr val="000000"/>
                </a:solidFill>
                <a:effectLst/>
                <a:latin typeface="Times New Roman" panose="02020603050405020304" pitchFamily="18" charset="0"/>
                <a:ea typeface="Calibri" panose="020F0502020204030204" pitchFamily="34" charset="0"/>
              </a:rPr>
              <a:t>Processes and Threads </a:t>
            </a:r>
          </a:p>
          <a:p>
            <a:r>
              <a:rPr lang="en-US" sz="2800" dirty="0">
                <a:solidFill>
                  <a:srgbClr val="000000"/>
                </a:solidFill>
                <a:effectLst/>
                <a:latin typeface="Times New Roman" panose="02020603050405020304" pitchFamily="18" charset="0"/>
                <a:ea typeface="Calibri" panose="020F0502020204030204" pitchFamily="34" charset="0"/>
              </a:rPr>
              <a:t>Address Space</a:t>
            </a:r>
          </a:p>
          <a:p>
            <a:r>
              <a:rPr lang="en-US" sz="2800" dirty="0">
                <a:solidFill>
                  <a:srgbClr val="000000"/>
                </a:solidFill>
                <a:effectLst/>
                <a:latin typeface="Times New Roman" panose="02020603050405020304" pitchFamily="18" charset="0"/>
                <a:ea typeface="Calibri" panose="020F0502020204030204" pitchFamily="34" charset="0"/>
              </a:rPr>
              <a:t>Creation of a New Process</a:t>
            </a:r>
          </a:p>
          <a:p>
            <a:r>
              <a:rPr lang="en-US" sz="2800" dirty="0">
                <a:solidFill>
                  <a:srgbClr val="000000"/>
                </a:solidFill>
                <a:effectLst/>
                <a:latin typeface="Times New Roman" panose="02020603050405020304" pitchFamily="18" charset="0"/>
                <a:ea typeface="Calibri" panose="020F0502020204030204" pitchFamily="34" charset="0"/>
              </a:rPr>
              <a:t>Threads.</a:t>
            </a:r>
            <a:endParaRPr lang="en-US" dirty="0"/>
          </a:p>
        </p:txBody>
      </p:sp>
    </p:spTree>
    <p:extLst>
      <p:ext uri="{BB962C8B-B14F-4D97-AF65-F5344CB8AC3E}">
        <p14:creationId xmlns:p14="http://schemas.microsoft.com/office/powerpoint/2010/main" val="17065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32DFE0-A205-3642-F322-3752EEEEE04E}"/>
              </a:ext>
            </a:extLst>
          </p:cNvPr>
          <p:cNvSpPr txBox="1"/>
          <p:nvPr/>
        </p:nvSpPr>
        <p:spPr>
          <a:xfrm>
            <a:off x="717754" y="1540604"/>
            <a:ext cx="10933471" cy="4005392"/>
          </a:xfrm>
          <a:prstGeom prst="rect">
            <a:avLst/>
          </a:prstGeom>
          <a:noFill/>
        </p:spPr>
        <p:txBody>
          <a:bodyPr wrap="square">
            <a:spAutoFit/>
          </a:bodyPr>
          <a:lstStyle/>
          <a:p>
            <a:pPr algn="just">
              <a:lnSpc>
                <a:spcPct val="150000"/>
              </a:lnSpc>
            </a:pPr>
            <a:r>
              <a:rPr lang="en-US" dirty="0">
                <a:latin typeface="Times New Roman" panose="02020603050405020304" pitchFamily="18" charset="0"/>
                <a:cs typeface="Times New Roman" panose="02020603050405020304" pitchFamily="18" charset="0"/>
              </a:rPr>
              <a:t>In distributed systems, the middleware applies to a software layer that provides a programming abstraction as well as masking the heterogeneity of the underlying networks, hardware, operating systems and programming languages. Some middleware, such as java Remote Method Invocation (RMI) supports only a single programming language. But all middleware deals with the operating system and hardware. </a:t>
            </a:r>
          </a:p>
          <a:p>
            <a:pPr algn="just">
              <a:lnSpc>
                <a:spcPct val="150000"/>
              </a:lnSpc>
            </a:pPr>
            <a:endParaRPr lang="en-US" sz="400" dirty="0">
              <a:latin typeface="Times New Roman" panose="02020603050405020304" pitchFamily="18" charset="0"/>
              <a:cs typeface="Times New Roman" panose="02020603050405020304" pitchFamily="18" charset="0"/>
            </a:endParaRPr>
          </a:p>
          <a:p>
            <a:pPr algn="just">
              <a:lnSpc>
                <a:spcPct val="150000"/>
              </a:lnSpc>
            </a:pPr>
            <a:r>
              <a:rPr lang="en-US" dirty="0">
                <a:latin typeface="Times New Roman" panose="02020603050405020304" pitchFamily="18" charset="0"/>
                <a:cs typeface="Times New Roman" panose="02020603050405020304" pitchFamily="18" charset="0"/>
              </a:rPr>
              <a:t>The middleware layer uses protocols based on messages b/w processes to provide its higher level abstractions. The main important aspect of middleware is the provision of location transparency and independence from the details of communication protocols, operating systems and the computer hardware. The task of any operating system is to provide problem-oriented abstractions of the underlying physical resources such as the processors, memory, communications and storage media.</a:t>
            </a:r>
          </a:p>
          <a:p>
            <a:pPr algn="just">
              <a:lnSpc>
                <a:spcPct val="150000"/>
              </a:lnSpc>
            </a:pPr>
            <a:endParaRPr lang="en-US" sz="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0E60107-877E-4036-AFA8-AB0B3B9DC2B1}"/>
              </a:ext>
            </a:extLst>
          </p:cNvPr>
          <p:cNvSpPr txBox="1"/>
          <p:nvPr/>
        </p:nvSpPr>
        <p:spPr>
          <a:xfrm>
            <a:off x="717754" y="491609"/>
            <a:ext cx="6096000" cy="830997"/>
          </a:xfrm>
          <a:prstGeom prst="rect">
            <a:avLst/>
          </a:prstGeom>
          <a:noFill/>
        </p:spPr>
        <p:txBody>
          <a:bodyPr wrap="square">
            <a:spAutoFit/>
          </a:bodyPr>
          <a:lstStyle/>
          <a:p>
            <a:r>
              <a:rPr lang="en-US" sz="4800" dirty="0">
                <a:solidFill>
                  <a:srgbClr val="000000"/>
                </a:solidFill>
                <a:effectLst/>
                <a:latin typeface="Times New Roman" panose="02020603050405020304" pitchFamily="18" charset="0"/>
                <a:ea typeface="Calibri" panose="020F0502020204030204" pitchFamily="34" charset="0"/>
              </a:rPr>
              <a:t>Introduction</a:t>
            </a:r>
          </a:p>
        </p:txBody>
      </p:sp>
    </p:spTree>
    <p:extLst>
      <p:ext uri="{BB962C8B-B14F-4D97-AF65-F5344CB8AC3E}">
        <p14:creationId xmlns:p14="http://schemas.microsoft.com/office/powerpoint/2010/main" val="2397862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68B27D-A43A-4E6C-A84A-453826FA41F0}"/>
              </a:ext>
            </a:extLst>
          </p:cNvPr>
          <p:cNvSpPr txBox="1"/>
          <p:nvPr/>
        </p:nvSpPr>
        <p:spPr>
          <a:xfrm>
            <a:off x="476249" y="2453143"/>
            <a:ext cx="11249026" cy="3228063"/>
          </a:xfrm>
          <a:prstGeom prst="rect">
            <a:avLst/>
          </a:prstGeom>
          <a:noFill/>
        </p:spPr>
        <p:txBody>
          <a:bodyPr wrap="square">
            <a:spAutoFit/>
          </a:bodyPr>
          <a:lstStyle/>
          <a:p>
            <a:pPr algn="just">
              <a:lnSpc>
                <a:spcPct val="150000"/>
              </a:lnSpc>
            </a:pPr>
            <a:r>
              <a:rPr lang="en-US" b="1" dirty="0">
                <a:latin typeface="Times New Roman" panose="02020603050405020304" pitchFamily="18" charset="0"/>
                <a:cs typeface="Times New Roman" panose="02020603050405020304" pitchFamily="18" charset="0"/>
              </a:rPr>
              <a:t>Middleware and network operating system</a:t>
            </a:r>
            <a:r>
              <a:rPr lang="en-US" dirty="0">
                <a:latin typeface="Times New Roman" panose="02020603050405020304" pitchFamily="18" charset="0"/>
                <a:cs typeface="Times New Roman" panose="02020603050405020304" pitchFamily="18" charset="0"/>
              </a:rPr>
              <a:t>: In fact, there is no distributed operating systems in general use, only network operating system such as UNIX, Mac OS, and Windows-XP. </a:t>
            </a:r>
          </a:p>
          <a:p>
            <a:pPr algn="just">
              <a:lnSpc>
                <a:spcPct val="150000"/>
              </a:lnSpc>
            </a:pPr>
            <a:endParaRPr lang="en-US" sz="400" dirty="0">
              <a:latin typeface="Times New Roman" panose="02020603050405020304" pitchFamily="18" charset="0"/>
              <a:cs typeface="Times New Roman" panose="02020603050405020304" pitchFamily="18" charset="0"/>
            </a:endParaRPr>
          </a:p>
          <a:p>
            <a:pPr algn="just">
              <a:lnSpc>
                <a:spcPct val="150000"/>
              </a:lnSpc>
            </a:pPr>
            <a:r>
              <a:rPr lang="en-US" dirty="0">
                <a:latin typeface="Times New Roman" panose="02020603050405020304" pitchFamily="18" charset="0"/>
                <a:cs typeface="Times New Roman" panose="02020603050405020304" pitchFamily="18" charset="0"/>
              </a:rPr>
              <a:t>Because of these following two reasons. </a:t>
            </a:r>
          </a:p>
          <a:p>
            <a:pPr algn="just">
              <a:lnSpc>
                <a:spcPct val="150000"/>
              </a:lnSpc>
            </a:pPr>
            <a:endParaRPr lang="en-US" sz="400" dirty="0">
              <a:latin typeface="Times New Roman" panose="02020603050405020304" pitchFamily="18" charset="0"/>
              <a:cs typeface="Times New Roman" panose="02020603050405020304" pitchFamily="18" charset="0"/>
            </a:endParaRPr>
          </a:p>
          <a:p>
            <a:pPr marL="742950" lvl="1" indent="-28575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first reason is that the users have much invested in their application software. So they refused to adopt new operating system, whatever efficiency advantages it offers. </a:t>
            </a:r>
          </a:p>
          <a:p>
            <a:pPr marL="742950" lvl="1" indent="-285750" algn="just">
              <a:lnSpc>
                <a:spcPct val="150000"/>
              </a:lnSpc>
              <a:buFont typeface="Wingdings" panose="05000000000000000000" pitchFamily="2" charset="2"/>
              <a:buChar char="Ø"/>
            </a:pPr>
            <a:endParaRPr lang="en-US" sz="400" dirty="0">
              <a:latin typeface="Times New Roman" panose="02020603050405020304" pitchFamily="18" charset="0"/>
              <a:cs typeface="Times New Roman" panose="02020603050405020304" pitchFamily="18" charset="0"/>
            </a:endParaRPr>
          </a:p>
          <a:p>
            <a:pPr marL="742950" lvl="1" indent="-28575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second reason is that users tend to prefer to have a degree of autonomy for their machines because of its performance.</a:t>
            </a:r>
          </a:p>
        </p:txBody>
      </p:sp>
      <p:sp>
        <p:nvSpPr>
          <p:cNvPr id="7" name="TextBox 6">
            <a:extLst>
              <a:ext uri="{FF2B5EF4-FFF2-40B4-BE49-F238E27FC236}">
                <a16:creationId xmlns:a16="http://schemas.microsoft.com/office/drawing/2014/main" id="{1A0BBD3C-1B3E-489D-A557-6DF9CDDA560B}"/>
              </a:ext>
            </a:extLst>
          </p:cNvPr>
          <p:cNvSpPr txBox="1"/>
          <p:nvPr/>
        </p:nvSpPr>
        <p:spPr>
          <a:xfrm>
            <a:off x="476249" y="410418"/>
            <a:ext cx="11172826" cy="1704569"/>
          </a:xfrm>
          <a:prstGeom prst="rect">
            <a:avLst/>
          </a:prstGeom>
          <a:noFill/>
        </p:spPr>
        <p:txBody>
          <a:bodyPr wrap="square">
            <a:spAutoFit/>
          </a:bodyPr>
          <a:lstStyle/>
          <a:p>
            <a:pPr algn="just">
              <a:lnSpc>
                <a:spcPct val="150000"/>
              </a:lnSpc>
            </a:pPr>
            <a:r>
              <a:rPr lang="en-US" dirty="0">
                <a:latin typeface="Times New Roman" panose="02020603050405020304" pitchFamily="18" charset="0"/>
                <a:cs typeface="Times New Roman" panose="02020603050405020304" pitchFamily="18" charset="0"/>
              </a:rPr>
              <a:t>An operating system such as UNIX or Windows-XP provides the programmer with files rather than disk blocks, and with sockets rather than raw network access. It takes over the physical resources on a single node and manages them to present these resources abstractions through the system-call interface. Both UNIX and Windows-XP are examples of network operating systems.</a:t>
            </a:r>
          </a:p>
        </p:txBody>
      </p:sp>
    </p:spTree>
    <p:extLst>
      <p:ext uri="{BB962C8B-B14F-4D97-AF65-F5344CB8AC3E}">
        <p14:creationId xmlns:p14="http://schemas.microsoft.com/office/powerpoint/2010/main" val="2075073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CACA4F-DF81-4647-AC90-E48BCC9F0E29}"/>
              </a:ext>
            </a:extLst>
          </p:cNvPr>
          <p:cNvSpPr txBox="1"/>
          <p:nvPr/>
        </p:nvSpPr>
        <p:spPr>
          <a:xfrm>
            <a:off x="561975" y="1312605"/>
            <a:ext cx="11296650" cy="1200329"/>
          </a:xfrm>
          <a:prstGeom prst="rect">
            <a:avLst/>
          </a:prstGeom>
          <a:noFill/>
        </p:spPr>
        <p:txBody>
          <a:bodyPr wrap="square">
            <a:spAutoFit/>
          </a:bodyPr>
          <a:lstStyle/>
          <a:p>
            <a:pPr algn="just"/>
            <a:r>
              <a:rPr lang="en-US" b="1" dirty="0">
                <a:latin typeface="Times New Roman" panose="02020603050405020304" pitchFamily="18" charset="0"/>
                <a:cs typeface="Times New Roman" panose="02020603050405020304" pitchFamily="18" charset="0"/>
              </a:rPr>
              <a:t>The Operating system layer: </a:t>
            </a:r>
            <a:r>
              <a:rPr lang="en-US" dirty="0">
                <a:latin typeface="Times New Roman" panose="02020603050405020304" pitchFamily="18" charset="0"/>
                <a:cs typeface="Times New Roman" panose="02020603050405020304" pitchFamily="18" charset="0"/>
              </a:rPr>
              <a:t>The good performance of middleware and OS combination, the users are satisfied to distribute the data in distributed networking technology. In this case, middleware runs on a variety of OS platforms at the nodes of a distributed system. The OS running at a node with a </a:t>
            </a:r>
            <a:r>
              <a:rPr lang="en-US" dirty="0" err="1">
                <a:latin typeface="Times New Roman" panose="02020603050405020304" pitchFamily="18" charset="0"/>
                <a:cs typeface="Times New Roman" panose="02020603050405020304" pitchFamily="18" charset="0"/>
              </a:rPr>
              <a:t>librariy</a:t>
            </a:r>
            <a:r>
              <a:rPr lang="en-US" dirty="0">
                <a:latin typeface="Times New Roman" panose="02020603050405020304" pitchFamily="18" charset="0"/>
                <a:cs typeface="Times New Roman" panose="02020603050405020304" pitchFamily="18" charset="0"/>
              </a:rPr>
              <a:t> service which provides local hardware resources for processing, storage and communication. </a:t>
            </a:r>
          </a:p>
        </p:txBody>
      </p:sp>
      <p:sp>
        <p:nvSpPr>
          <p:cNvPr id="4" name="TextBox 3">
            <a:extLst>
              <a:ext uri="{FF2B5EF4-FFF2-40B4-BE49-F238E27FC236}">
                <a16:creationId xmlns:a16="http://schemas.microsoft.com/office/drawing/2014/main" id="{B410C335-8A5F-46C3-8132-879BFE09B151}"/>
              </a:ext>
            </a:extLst>
          </p:cNvPr>
          <p:cNvSpPr txBox="1"/>
          <p:nvPr/>
        </p:nvSpPr>
        <p:spPr>
          <a:xfrm>
            <a:off x="466725" y="377309"/>
            <a:ext cx="8743950" cy="830997"/>
          </a:xfrm>
          <a:prstGeom prst="rect">
            <a:avLst/>
          </a:prstGeom>
          <a:noFill/>
        </p:spPr>
        <p:txBody>
          <a:bodyPr wrap="square">
            <a:spAutoFit/>
          </a:bodyPr>
          <a:lstStyle/>
          <a:p>
            <a:r>
              <a:rPr lang="en-US" sz="4800" dirty="0">
                <a:latin typeface="Times New Roman" panose="02020603050405020304" pitchFamily="18" charset="0"/>
                <a:cs typeface="Times New Roman" panose="02020603050405020304" pitchFamily="18" charset="0"/>
              </a:rPr>
              <a:t>The Operating system layer:</a:t>
            </a:r>
          </a:p>
        </p:txBody>
      </p:sp>
      <p:graphicFrame>
        <p:nvGraphicFramePr>
          <p:cNvPr id="7" name="Object 6">
            <a:extLst>
              <a:ext uri="{FF2B5EF4-FFF2-40B4-BE49-F238E27FC236}">
                <a16:creationId xmlns:a16="http://schemas.microsoft.com/office/drawing/2014/main" id="{F3F5EB2A-5EBA-4BFC-9320-331922F776CE}"/>
              </a:ext>
            </a:extLst>
          </p:cNvPr>
          <p:cNvGraphicFramePr>
            <a:graphicFrameLocks noChangeAspect="1"/>
          </p:cNvGraphicFramePr>
          <p:nvPr>
            <p:extLst>
              <p:ext uri="{D42A27DB-BD31-4B8C-83A1-F6EECF244321}">
                <p14:modId xmlns:p14="http://schemas.microsoft.com/office/powerpoint/2010/main" val="2879888249"/>
              </p:ext>
            </p:extLst>
          </p:nvPr>
        </p:nvGraphicFramePr>
        <p:xfrm>
          <a:off x="4592541" y="2413337"/>
          <a:ext cx="6661248" cy="4149387"/>
        </p:xfrm>
        <a:graphic>
          <a:graphicData uri="http://schemas.openxmlformats.org/presentationml/2006/ole">
            <mc:AlternateContent xmlns:mc="http://schemas.openxmlformats.org/markup-compatibility/2006">
              <mc:Choice xmlns:v="urn:schemas-microsoft-com:vml" Requires="v">
                <p:oleObj name="Bitmap Image" r:id="rId2" imgW="6409731" imgH="3717319" progId="Paint.Picture.1">
                  <p:embed/>
                </p:oleObj>
              </mc:Choice>
              <mc:Fallback>
                <p:oleObj name="Bitmap Image" r:id="rId2" imgW="6409731" imgH="3717319" progId="Paint.Picture.1">
                  <p:embed/>
                  <p:pic>
                    <p:nvPicPr>
                      <p:cNvPr id="0" name=""/>
                      <p:cNvPicPr/>
                      <p:nvPr/>
                    </p:nvPicPr>
                    <p:blipFill>
                      <a:blip r:embed="rId3"/>
                      <a:stretch>
                        <a:fillRect/>
                      </a:stretch>
                    </p:blipFill>
                    <p:spPr>
                      <a:xfrm>
                        <a:off x="4592541" y="2413337"/>
                        <a:ext cx="6661248" cy="4149387"/>
                      </a:xfrm>
                      <a:prstGeom prst="rect">
                        <a:avLst/>
                      </a:prstGeom>
                    </p:spPr>
                  </p:pic>
                </p:oleObj>
              </mc:Fallback>
            </mc:AlternateContent>
          </a:graphicData>
        </a:graphic>
      </p:graphicFrame>
    </p:spTree>
    <p:extLst>
      <p:ext uri="{BB962C8B-B14F-4D97-AF65-F5344CB8AC3E}">
        <p14:creationId xmlns:p14="http://schemas.microsoft.com/office/powerpoint/2010/main" val="2088157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B8EA87-B394-489F-86CE-05EA0CD85983}"/>
              </a:ext>
            </a:extLst>
          </p:cNvPr>
          <p:cNvSpPr txBox="1"/>
          <p:nvPr/>
        </p:nvSpPr>
        <p:spPr>
          <a:xfrm>
            <a:off x="285750" y="261283"/>
            <a:ext cx="11449050" cy="3416320"/>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The above figure shows how the operating system layer at each of two nodes supports a common middleware layer in providing a distributed infrastructure for applications and services. </a:t>
            </a:r>
          </a:p>
          <a:p>
            <a:r>
              <a:rPr lang="en-US" b="1" dirty="0">
                <a:latin typeface="Times New Roman" panose="02020603050405020304" pitchFamily="18" charset="0"/>
                <a:cs typeface="Times New Roman" panose="02020603050405020304" pitchFamily="18" charset="0"/>
              </a:rPr>
              <a:t>Middleware and the Operating System </a:t>
            </a:r>
          </a:p>
          <a:p>
            <a:r>
              <a:rPr lang="en-US" dirty="0">
                <a:latin typeface="Times New Roman" panose="02020603050405020304" pitchFamily="18" charset="0"/>
                <a:cs typeface="Times New Roman" panose="02020603050405020304" pitchFamily="18" charset="0"/>
              </a:rPr>
              <a:t>• Middleware implements abstractions that support network-wide programming. </a:t>
            </a:r>
          </a:p>
          <a:p>
            <a:r>
              <a:rPr lang="en-US" dirty="0">
                <a:latin typeface="Times New Roman" panose="02020603050405020304" pitchFamily="18" charset="0"/>
                <a:cs typeface="Times New Roman" panose="02020603050405020304" pitchFamily="18" charset="0"/>
              </a:rPr>
              <a:t>	Examples: • RPC and RMI (Sun RPC, </a:t>
            </a:r>
            <a:r>
              <a:rPr lang="en-US" dirty="0" err="1">
                <a:latin typeface="Times New Roman" panose="02020603050405020304" pitchFamily="18" charset="0"/>
                <a:cs typeface="Times New Roman" panose="02020603050405020304" pitchFamily="18" charset="0"/>
              </a:rPr>
              <a:t>Corba</a:t>
            </a:r>
            <a:r>
              <a:rPr lang="en-US" dirty="0">
                <a:latin typeface="Times New Roman" panose="02020603050405020304" pitchFamily="18" charset="0"/>
                <a:cs typeface="Times New Roman" panose="02020603050405020304" pitchFamily="18" charset="0"/>
              </a:rPr>
              <a:t>, Java RMI) </a:t>
            </a:r>
          </a:p>
          <a:p>
            <a:r>
              <a:rPr lang="en-US" dirty="0">
                <a:latin typeface="Times New Roman" panose="02020603050405020304" pitchFamily="18" charset="0"/>
                <a:cs typeface="Times New Roman" panose="02020603050405020304" pitchFamily="18" charset="0"/>
              </a:rPr>
              <a:t>		  • event distribution and filtering (</a:t>
            </a:r>
            <a:r>
              <a:rPr lang="en-US" dirty="0" err="1">
                <a:latin typeface="Times New Roman" panose="02020603050405020304" pitchFamily="18" charset="0"/>
                <a:cs typeface="Times New Roman" panose="02020603050405020304" pitchFamily="18" charset="0"/>
              </a:rPr>
              <a:t>Corba</a:t>
            </a:r>
            <a:r>
              <a:rPr lang="en-US" dirty="0">
                <a:latin typeface="Times New Roman" panose="02020603050405020304" pitchFamily="18" charset="0"/>
                <a:cs typeface="Times New Roman" panose="02020603050405020304" pitchFamily="18" charset="0"/>
              </a:rPr>
              <a:t> Event Notification, Elvin)</a:t>
            </a:r>
          </a:p>
          <a:p>
            <a:r>
              <a:rPr lang="en-US" dirty="0">
                <a:latin typeface="Times New Roman" panose="02020603050405020304" pitchFamily="18" charset="0"/>
                <a:cs typeface="Times New Roman" panose="02020603050405020304" pitchFamily="18" charset="0"/>
              </a:rPr>
              <a:t>		  • resource discovery for mobile and ubiquitous computing </a:t>
            </a:r>
          </a:p>
          <a:p>
            <a:r>
              <a:rPr lang="en-US" dirty="0">
                <a:latin typeface="Times New Roman" panose="02020603050405020304" pitchFamily="18" charset="0"/>
                <a:cs typeface="Times New Roman" panose="02020603050405020304" pitchFamily="18" charset="0"/>
              </a:rPr>
              <a:t>		  • support for multimedia streaming </a:t>
            </a:r>
          </a:p>
          <a:p>
            <a:r>
              <a:rPr lang="en-US" dirty="0">
                <a:latin typeface="Times New Roman" panose="02020603050405020304" pitchFamily="18" charset="0"/>
                <a:cs typeface="Times New Roman" panose="02020603050405020304" pitchFamily="18" charset="0"/>
              </a:rPr>
              <a:t>• Traditional OS's (e.g. early Unix, Windows 3.0) </a:t>
            </a:r>
          </a:p>
          <a:p>
            <a:r>
              <a:rPr lang="en-US" dirty="0">
                <a:latin typeface="Times New Roman" panose="02020603050405020304" pitchFamily="18" charset="0"/>
                <a:cs typeface="Times New Roman" panose="02020603050405020304" pitchFamily="18" charset="0"/>
              </a:rPr>
              <a:t>	– simplify, protect and optimize the use of local resources </a:t>
            </a:r>
          </a:p>
          <a:p>
            <a:r>
              <a:rPr lang="en-US" dirty="0">
                <a:latin typeface="Times New Roman" panose="02020603050405020304" pitchFamily="18" charset="0"/>
                <a:cs typeface="Times New Roman" panose="02020603050405020304" pitchFamily="18" charset="0"/>
              </a:rPr>
              <a:t>• Network OS's (e.g. Mach, modern UNIX, Windows NT) – do the same but they also support a wide range of communication standards and enable remote processes to access (some) local resources (e.g. files).</a:t>
            </a:r>
          </a:p>
        </p:txBody>
      </p:sp>
      <p:sp>
        <p:nvSpPr>
          <p:cNvPr id="5" name="TextBox 4">
            <a:extLst>
              <a:ext uri="{FF2B5EF4-FFF2-40B4-BE49-F238E27FC236}">
                <a16:creationId xmlns:a16="http://schemas.microsoft.com/office/drawing/2014/main" id="{CCC7B91C-3B10-4418-8529-443F46A7FDA6}"/>
              </a:ext>
            </a:extLst>
          </p:cNvPr>
          <p:cNvSpPr txBox="1"/>
          <p:nvPr/>
        </p:nvSpPr>
        <p:spPr>
          <a:xfrm>
            <a:off x="285750" y="3831730"/>
            <a:ext cx="6353175" cy="2031325"/>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Combination of middleware and network OS </a:t>
            </a:r>
          </a:p>
          <a:p>
            <a:r>
              <a:rPr lang="en-US" dirty="0">
                <a:latin typeface="Times New Roman" panose="02020603050405020304" pitchFamily="18" charset="0"/>
                <a:cs typeface="Times New Roman" panose="02020603050405020304" pitchFamily="18" charset="0"/>
              </a:rPr>
              <a:t>• No distributed OS in general use </a:t>
            </a:r>
          </a:p>
          <a:p>
            <a:r>
              <a:rPr lang="en-US" dirty="0">
                <a:latin typeface="Times New Roman" panose="02020603050405020304" pitchFamily="18" charset="0"/>
                <a:cs typeface="Times New Roman" panose="02020603050405020304" pitchFamily="18" charset="0"/>
              </a:rPr>
              <a:t>	– Users have much invested in their application software </a:t>
            </a:r>
          </a:p>
          <a:p>
            <a:r>
              <a:rPr lang="en-US" dirty="0">
                <a:latin typeface="Times New Roman" panose="02020603050405020304" pitchFamily="18" charset="0"/>
                <a:cs typeface="Times New Roman" panose="02020603050405020304" pitchFamily="18" charset="0"/>
              </a:rPr>
              <a:t>	– Users tend to prefer to have a degree of autonomy for their machines </a:t>
            </a:r>
          </a:p>
          <a:p>
            <a:r>
              <a:rPr lang="en-US" dirty="0">
                <a:latin typeface="Times New Roman" panose="02020603050405020304" pitchFamily="18" charset="0"/>
                <a:cs typeface="Times New Roman" panose="02020603050405020304" pitchFamily="18" charset="0"/>
              </a:rPr>
              <a:t>• Network OS provides autonomy </a:t>
            </a:r>
          </a:p>
          <a:p>
            <a:r>
              <a:rPr lang="en-US" dirty="0">
                <a:latin typeface="Times New Roman" panose="02020603050405020304" pitchFamily="18" charset="0"/>
                <a:cs typeface="Times New Roman" panose="02020603050405020304" pitchFamily="18" charset="0"/>
              </a:rPr>
              <a:t>• Middleware provides network-transparent access resource </a:t>
            </a:r>
          </a:p>
        </p:txBody>
      </p:sp>
      <p:sp>
        <p:nvSpPr>
          <p:cNvPr id="8" name="TextBox 7">
            <a:extLst>
              <a:ext uri="{FF2B5EF4-FFF2-40B4-BE49-F238E27FC236}">
                <a16:creationId xmlns:a16="http://schemas.microsoft.com/office/drawing/2014/main" id="{8F08F44C-560C-4B11-8846-3BD75C9C9F88}"/>
              </a:ext>
            </a:extLst>
          </p:cNvPr>
          <p:cNvSpPr txBox="1"/>
          <p:nvPr/>
        </p:nvSpPr>
        <p:spPr>
          <a:xfrm>
            <a:off x="6772275" y="3831730"/>
            <a:ext cx="5238750" cy="2585323"/>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The relationship between OS and Middleware </a:t>
            </a:r>
          </a:p>
          <a:p>
            <a:r>
              <a:rPr lang="en-US" dirty="0">
                <a:latin typeface="Times New Roman" panose="02020603050405020304" pitchFamily="18" charset="0"/>
                <a:cs typeface="Times New Roman" panose="02020603050405020304" pitchFamily="18" charset="0"/>
              </a:rPr>
              <a:t>	– The tasks of Operating System are processing, storage and communication</a:t>
            </a:r>
          </a:p>
          <a:p>
            <a:r>
              <a:rPr lang="en-US" dirty="0">
                <a:latin typeface="Times New Roman" panose="02020603050405020304" pitchFamily="18" charset="0"/>
                <a:cs typeface="Times New Roman" panose="02020603050405020304" pitchFamily="18" charset="0"/>
              </a:rPr>
              <a:t>	– The Components of Operating System are kernel, library, user-level services </a:t>
            </a:r>
          </a:p>
          <a:p>
            <a:r>
              <a:rPr lang="en-US" dirty="0">
                <a:latin typeface="Times New Roman" panose="02020603050405020304" pitchFamily="18" charset="0"/>
                <a:cs typeface="Times New Roman" panose="02020603050405020304" pitchFamily="18" charset="0"/>
              </a:rPr>
              <a:t>• Middleware</a:t>
            </a:r>
          </a:p>
          <a:p>
            <a:r>
              <a:rPr lang="en-US" dirty="0">
                <a:latin typeface="Times New Roman" panose="02020603050405020304" pitchFamily="18" charset="0"/>
                <a:cs typeface="Times New Roman" panose="02020603050405020304" pitchFamily="18" charset="0"/>
              </a:rPr>
              <a:t> 	– It runs on a variety of OS-hardware combinations </a:t>
            </a:r>
          </a:p>
          <a:p>
            <a:r>
              <a:rPr lang="en-US" dirty="0">
                <a:latin typeface="Times New Roman" panose="02020603050405020304" pitchFamily="18" charset="0"/>
                <a:cs typeface="Times New Roman" panose="02020603050405020304" pitchFamily="18" charset="0"/>
              </a:rPr>
              <a:t>	– remote invocations </a:t>
            </a:r>
          </a:p>
        </p:txBody>
      </p:sp>
    </p:spTree>
    <p:extLst>
      <p:ext uri="{BB962C8B-B14F-4D97-AF65-F5344CB8AC3E}">
        <p14:creationId xmlns:p14="http://schemas.microsoft.com/office/powerpoint/2010/main" val="2462550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8F0DF2-0D16-4A08-ABD5-56F9A8D6B4D4}"/>
              </a:ext>
            </a:extLst>
          </p:cNvPr>
          <p:cNvSpPr txBox="1"/>
          <p:nvPr/>
        </p:nvSpPr>
        <p:spPr>
          <a:xfrm>
            <a:off x="442705" y="688180"/>
            <a:ext cx="11553825" cy="4316823"/>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Functions that OS should provide for middleware </a:t>
            </a:r>
          </a:p>
          <a:p>
            <a:endParaRPr lang="en-US" sz="400" b="1"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 Encapsulation – provide a set of operations that meet their clients’ needs </a:t>
            </a:r>
          </a:p>
          <a:p>
            <a:pPr>
              <a:lnSpc>
                <a:spcPct val="200000"/>
              </a:lnSpc>
            </a:pPr>
            <a:r>
              <a:rPr lang="en-US" dirty="0">
                <a:latin typeface="Times New Roman" panose="02020603050405020304" pitchFamily="18" charset="0"/>
                <a:cs typeface="Times New Roman" panose="02020603050405020304" pitchFamily="18" charset="0"/>
              </a:rPr>
              <a:t>• Protection – Protect resource from illegitimate access. For example, files are protected from being read by users without read permissions, and devices registers are protected from application processes. </a:t>
            </a:r>
          </a:p>
          <a:p>
            <a:pPr>
              <a:lnSpc>
                <a:spcPct val="200000"/>
              </a:lnSpc>
            </a:pPr>
            <a:r>
              <a:rPr lang="en-US" dirty="0">
                <a:latin typeface="Times New Roman" panose="02020603050405020304" pitchFamily="18" charset="0"/>
                <a:cs typeface="Times New Roman" panose="02020603050405020304" pitchFamily="18" charset="0"/>
              </a:rPr>
              <a:t>• Concurrent processing – support clients access resource concurrently </a:t>
            </a:r>
          </a:p>
          <a:p>
            <a:pPr>
              <a:lnSpc>
                <a:spcPct val="200000"/>
              </a:lnSpc>
            </a:pPr>
            <a:r>
              <a:rPr lang="en-US" dirty="0">
                <a:latin typeface="Times New Roman" panose="02020603050405020304" pitchFamily="18" charset="0"/>
                <a:cs typeface="Times New Roman" panose="02020603050405020304" pitchFamily="18" charset="0"/>
              </a:rPr>
              <a:t>• Invocation mechanism: a means of accessing an encapsulated resource – Communication </a:t>
            </a:r>
          </a:p>
          <a:p>
            <a:pPr>
              <a:lnSpc>
                <a:spcPct val="200000"/>
              </a:lnSpc>
            </a:pPr>
            <a:r>
              <a:rPr lang="en-US" dirty="0">
                <a:latin typeface="Times New Roman" panose="02020603050405020304" pitchFamily="18" charset="0"/>
                <a:cs typeface="Times New Roman" panose="02020603050405020304" pitchFamily="18" charset="0"/>
              </a:rPr>
              <a:t>• Pass operation parameters and results between resource managers – Scheduling </a:t>
            </a:r>
          </a:p>
          <a:p>
            <a:pPr>
              <a:lnSpc>
                <a:spcPct val="200000"/>
              </a:lnSpc>
            </a:pPr>
            <a:r>
              <a:rPr lang="en-US" dirty="0">
                <a:latin typeface="Times New Roman" panose="02020603050405020304" pitchFamily="18" charset="0"/>
                <a:cs typeface="Times New Roman" panose="02020603050405020304" pitchFamily="18" charset="0"/>
              </a:rPr>
              <a:t>• Schedule the processing of the invoked operation</a:t>
            </a:r>
          </a:p>
        </p:txBody>
      </p:sp>
    </p:spTree>
    <p:extLst>
      <p:ext uri="{BB962C8B-B14F-4D97-AF65-F5344CB8AC3E}">
        <p14:creationId xmlns:p14="http://schemas.microsoft.com/office/powerpoint/2010/main" val="89132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DCD557-FE92-4AE6-A0C1-4F25B0E19FC1}"/>
              </a:ext>
            </a:extLst>
          </p:cNvPr>
          <p:cNvSpPr txBox="1"/>
          <p:nvPr/>
        </p:nvSpPr>
        <p:spPr>
          <a:xfrm>
            <a:off x="409575" y="253484"/>
            <a:ext cx="6096000" cy="523220"/>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Core OS functionality:</a:t>
            </a:r>
          </a:p>
        </p:txBody>
      </p:sp>
      <p:graphicFrame>
        <p:nvGraphicFramePr>
          <p:cNvPr id="4" name="Object 3">
            <a:extLst>
              <a:ext uri="{FF2B5EF4-FFF2-40B4-BE49-F238E27FC236}">
                <a16:creationId xmlns:a16="http://schemas.microsoft.com/office/drawing/2014/main" id="{6079B2CC-6DE6-4E81-B9FA-D0293C76AD92}"/>
              </a:ext>
            </a:extLst>
          </p:cNvPr>
          <p:cNvGraphicFramePr>
            <a:graphicFrameLocks noChangeAspect="1"/>
          </p:cNvGraphicFramePr>
          <p:nvPr>
            <p:extLst>
              <p:ext uri="{D42A27DB-BD31-4B8C-83A1-F6EECF244321}">
                <p14:modId xmlns:p14="http://schemas.microsoft.com/office/powerpoint/2010/main" val="2370781511"/>
              </p:ext>
            </p:extLst>
          </p:nvPr>
        </p:nvGraphicFramePr>
        <p:xfrm>
          <a:off x="6943726" y="998151"/>
          <a:ext cx="4953000" cy="4524315"/>
        </p:xfrm>
        <a:graphic>
          <a:graphicData uri="http://schemas.openxmlformats.org/presentationml/2006/ole">
            <mc:AlternateContent xmlns:mc="http://schemas.openxmlformats.org/markup-compatibility/2006">
              <mc:Choice xmlns:v="urn:schemas-microsoft-com:vml" Requires="v">
                <p:oleObj name="Bitmap Image" r:id="rId2" imgW="6139664" imgH="3573513" progId="Paint.Picture.1">
                  <p:embed/>
                </p:oleObj>
              </mc:Choice>
              <mc:Fallback>
                <p:oleObj name="Bitmap Image" r:id="rId2" imgW="6139664" imgH="3573513" progId="Paint.Picture.1">
                  <p:embed/>
                  <p:pic>
                    <p:nvPicPr>
                      <p:cNvPr id="4" name="Object 3">
                        <a:extLst>
                          <a:ext uri="{FF2B5EF4-FFF2-40B4-BE49-F238E27FC236}">
                            <a16:creationId xmlns:a16="http://schemas.microsoft.com/office/drawing/2014/main" id="{D1520085-A623-45D9-B146-504CAD13C87D}"/>
                          </a:ext>
                        </a:extLst>
                      </p:cNvPr>
                      <p:cNvPicPr/>
                      <p:nvPr/>
                    </p:nvPicPr>
                    <p:blipFill>
                      <a:blip r:embed="rId3"/>
                      <a:stretch>
                        <a:fillRect/>
                      </a:stretch>
                    </p:blipFill>
                    <p:spPr>
                      <a:xfrm>
                        <a:off x="6943726" y="998151"/>
                        <a:ext cx="4953000" cy="452431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27CE8904-C998-4930-A902-CA33A293A663}"/>
              </a:ext>
            </a:extLst>
          </p:cNvPr>
          <p:cNvSpPr txBox="1"/>
          <p:nvPr/>
        </p:nvSpPr>
        <p:spPr>
          <a:xfrm>
            <a:off x="295274" y="998151"/>
            <a:ext cx="6353175" cy="4801314"/>
          </a:xfrm>
          <a:prstGeom prst="rect">
            <a:avLst/>
          </a:prstGeom>
          <a:noFill/>
        </p:spPr>
        <p:txBody>
          <a:bodyPr wrap="square">
            <a:spAutoFit/>
          </a:bodyPr>
          <a:lstStyle/>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Process manager – Handles the creation of and operations upon processes. A process is unit of resource management, including an address space and one or more threads.</a:t>
            </a:r>
          </a:p>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Thread manager – Thread creation, synchronization and scheduling. Threads are schedulable activities attached to processes and are fully described.</a:t>
            </a:r>
          </a:p>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Communication manager – Communication between threads attached to different processes on the same computer. Why because, some kernels also support communication b/w threads in remote processes. Other kernels require additional service for external communication. </a:t>
            </a:r>
          </a:p>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Memory manager – Management of physical and virtual memory.</a:t>
            </a:r>
          </a:p>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Supervisor – Dispatching of interrupts, system call traps and other exceptions – control of memory management unit and hardware caches – Processor and floating point unit register manipulations.</a:t>
            </a:r>
          </a:p>
        </p:txBody>
      </p:sp>
    </p:spTree>
    <p:extLst>
      <p:ext uri="{BB962C8B-B14F-4D97-AF65-F5344CB8AC3E}">
        <p14:creationId xmlns:p14="http://schemas.microsoft.com/office/powerpoint/2010/main" val="3814471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9330D8-6F01-482E-89C0-F432318C83DC}"/>
              </a:ext>
            </a:extLst>
          </p:cNvPr>
          <p:cNvSpPr txBox="1"/>
          <p:nvPr/>
        </p:nvSpPr>
        <p:spPr>
          <a:xfrm>
            <a:off x="685800" y="751344"/>
            <a:ext cx="10801350" cy="4555093"/>
          </a:xfrm>
          <a:prstGeom prst="rect">
            <a:avLst/>
          </a:prstGeom>
          <a:noFill/>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Shared-memory multiprocessors: </a:t>
            </a:r>
          </a:p>
          <a:p>
            <a:pPr algn="just"/>
            <a:endParaRPr lang="en-US" sz="2800" b="1"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Shared-memory multiprocessor computers are equipped with several processors that share one or more modules of memory (RAM). The processors may also have their own private memory. Multiprocessor computers can be constructed in a variety of forms.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In the common symmetric processing architecture, each processor executes the same kernel and the kernels paly largely equivalent roles in managing the hardware resources. The kernels share key data structures such as the queue of runnable threads, but some of their working data is private. Each processor can execute a thread simultaneously, accessing data in the shared memory, which may be private or shared with other threads.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Multiprocessors can be used for many high-performance computing tasks. In distributed systems, they are particularly useful for the implementation of high-performance servers because the server can run a single program with serval threads that handle several requests from clients simultaneously. For example providing access to a shared database. </a:t>
            </a:r>
          </a:p>
        </p:txBody>
      </p:sp>
    </p:spTree>
    <p:extLst>
      <p:ext uri="{BB962C8B-B14F-4D97-AF65-F5344CB8AC3E}">
        <p14:creationId xmlns:p14="http://schemas.microsoft.com/office/powerpoint/2010/main" val="3283303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2E3283-60B5-48F7-AC84-5A2C0BE05299}"/>
              </a:ext>
            </a:extLst>
          </p:cNvPr>
          <p:cNvSpPr txBox="1"/>
          <p:nvPr/>
        </p:nvSpPr>
        <p:spPr>
          <a:xfrm>
            <a:off x="400050" y="391716"/>
            <a:ext cx="11468100" cy="5351721"/>
          </a:xfrm>
          <a:prstGeom prst="rect">
            <a:avLst/>
          </a:prstGeom>
          <a:noFill/>
        </p:spPr>
        <p:txBody>
          <a:bodyPr wrap="square">
            <a:spAutoFit/>
          </a:bodyPr>
          <a:lstStyle/>
          <a:p>
            <a:r>
              <a:rPr lang="en-US" sz="4800" dirty="0">
                <a:latin typeface="Times New Roman" panose="02020603050405020304" pitchFamily="18" charset="0"/>
                <a:cs typeface="Times New Roman" panose="02020603050405020304" pitchFamily="18" charset="0"/>
              </a:rPr>
              <a:t>Protection: </a:t>
            </a:r>
          </a:p>
          <a:p>
            <a:pPr lvl="1" algn="just">
              <a:lnSpc>
                <a:spcPct val="150000"/>
              </a:lnSpc>
            </a:pPr>
            <a:r>
              <a:rPr lang="en-US" dirty="0">
                <a:latin typeface="Times New Roman" panose="02020603050405020304" pitchFamily="18" charset="0"/>
                <a:cs typeface="Times New Roman" panose="02020603050405020304" pitchFamily="18" charset="0"/>
              </a:rPr>
              <a:t>The resources require protection from illegitimate (illegal) access. For example, the file can opened in two operations, such as read and write. </a:t>
            </a:r>
          </a:p>
          <a:p>
            <a:pPr lvl="1" algn="just">
              <a:lnSpc>
                <a:spcPct val="150000"/>
              </a:lnSpc>
            </a:pPr>
            <a:r>
              <a:rPr lang="en-US" dirty="0">
                <a:latin typeface="Times New Roman" panose="02020603050405020304" pitchFamily="18" charset="0"/>
                <a:cs typeface="Times New Roman" panose="02020603050405020304" pitchFamily="18" charset="0"/>
              </a:rPr>
              <a:t>Therefore files are protected from being read by users without read permissions, and devices registers are protected from application processes. </a:t>
            </a:r>
          </a:p>
          <a:p>
            <a:pPr lvl="1" algn="just">
              <a:lnSpc>
                <a:spcPct val="150000"/>
              </a:lnSpc>
            </a:pPr>
            <a:r>
              <a:rPr lang="en-US" dirty="0">
                <a:latin typeface="Times New Roman" panose="02020603050405020304" pitchFamily="18" charset="0"/>
                <a:cs typeface="Times New Roman" panose="02020603050405020304" pitchFamily="18" charset="0"/>
              </a:rPr>
              <a:t>The other type of illegitimate access is address of file, called file pointer. For example, smith managed to access file pointer variable directly. So she constructs a (</a:t>
            </a:r>
            <a:r>
              <a:rPr lang="en-US" dirty="0" err="1">
                <a:latin typeface="Times New Roman" panose="02020603050405020304" pitchFamily="18" charset="0"/>
                <a:cs typeface="Times New Roman" panose="02020603050405020304" pitchFamily="18" charset="0"/>
              </a:rPr>
              <a:t>setFilePointerRandomly</a:t>
            </a:r>
            <a:r>
              <a:rPr lang="en-US" dirty="0">
                <a:latin typeface="Times New Roman" panose="02020603050405020304" pitchFamily="18" charset="0"/>
                <a:cs typeface="Times New Roman" panose="02020603050405020304" pitchFamily="18" charset="0"/>
              </a:rPr>
              <a:t>) operation, which sets the file pointer to a random number. </a:t>
            </a:r>
          </a:p>
          <a:p>
            <a:pPr lvl="1" algn="just">
              <a:lnSpc>
                <a:spcPct val="150000"/>
              </a:lnSpc>
            </a:pPr>
            <a:r>
              <a:rPr lang="en-US" dirty="0">
                <a:latin typeface="Times New Roman" panose="02020603050405020304" pitchFamily="18" charset="0"/>
                <a:cs typeface="Times New Roman" panose="02020603050405020304" pitchFamily="18" charset="0"/>
              </a:rPr>
              <a:t>Thus, Access the file pointer variable directly (</a:t>
            </a:r>
            <a:r>
              <a:rPr lang="en-US" dirty="0" err="1">
                <a:latin typeface="Times New Roman" panose="02020603050405020304" pitchFamily="18" charset="0"/>
                <a:cs typeface="Times New Roman" panose="02020603050405020304" pitchFamily="18" charset="0"/>
              </a:rPr>
              <a:t>setFilePointerRandomly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i.e</a:t>
            </a:r>
            <a:r>
              <a:rPr lang="en-US" dirty="0">
                <a:latin typeface="Times New Roman" panose="02020603050405020304" pitchFamily="18" charset="0"/>
                <a:cs typeface="Times New Roman" panose="02020603050405020304" pitchFamily="18" charset="0"/>
              </a:rPr>
              <a:t> Non-type-safe language vs. type-safe language. 	</a:t>
            </a:r>
          </a:p>
          <a:p>
            <a:pPr lvl="1" algn="just">
              <a:lnSpc>
                <a:spcPct val="150000"/>
              </a:lnSpc>
            </a:pPr>
            <a:r>
              <a:rPr lang="en-US" dirty="0">
                <a:latin typeface="Times New Roman" panose="02020603050405020304" pitchFamily="18" charset="0"/>
                <a:cs typeface="Times New Roman" panose="02020603050405020304" pitchFamily="18" charset="0"/>
              </a:rPr>
              <a:t>		• Type–safe language, e.g. Java or Modula-3. </a:t>
            </a:r>
          </a:p>
          <a:p>
            <a:pPr lvl="1" algn="just">
              <a:lnSpc>
                <a:spcPct val="150000"/>
              </a:lnSpc>
            </a:pPr>
            <a:r>
              <a:rPr lang="en-US" dirty="0">
                <a:latin typeface="Times New Roman" panose="02020603050405020304" pitchFamily="18" charset="0"/>
                <a:cs typeface="Times New Roman" panose="02020603050405020304" pitchFamily="18" charset="0"/>
              </a:rPr>
              <a:t>		• Non-type-safe language, e.g. C or C++</a:t>
            </a:r>
          </a:p>
        </p:txBody>
      </p:sp>
    </p:spTree>
    <p:extLst>
      <p:ext uri="{BB962C8B-B14F-4D97-AF65-F5344CB8AC3E}">
        <p14:creationId xmlns:p14="http://schemas.microsoft.com/office/powerpoint/2010/main" val="100566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A4F2C2-5C21-4EEE-AC59-1AE45207BF28}"/>
              </a:ext>
            </a:extLst>
          </p:cNvPr>
          <p:cNvSpPr txBox="1"/>
          <p:nvPr/>
        </p:nvSpPr>
        <p:spPr>
          <a:xfrm>
            <a:off x="304800" y="76200"/>
            <a:ext cx="11582400" cy="6678751"/>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Kernels and protection: </a:t>
            </a:r>
          </a:p>
          <a:p>
            <a:pPr algn="just"/>
            <a:r>
              <a:rPr lang="en-US" dirty="0">
                <a:latin typeface="Times New Roman" panose="02020603050405020304" pitchFamily="18" charset="0"/>
                <a:cs typeface="Times New Roman" panose="02020603050405020304" pitchFamily="18" charset="0"/>
              </a:rPr>
              <a:t>The kernel is a program that is distinguished by the facts that it always runs and its code is executed with complete access privileges for the physical resources on its host computer. In particular, it can control the memory management unit and set the processor registers so that no other code may access the machine’s physical resource except in acceptable ways.</a:t>
            </a:r>
          </a:p>
          <a:p>
            <a:pPr algn="just"/>
            <a:endParaRPr lang="en-US" sz="400"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 kernel process executes with the processor in supervisor (privileged) mode. The kernel arranges that other processes execute in user (unprivileged) mode. </a:t>
            </a:r>
          </a:p>
          <a:p>
            <a:pPr algn="just"/>
            <a:endParaRPr lang="en-US" sz="4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Different execution mode</a:t>
            </a:r>
          </a:p>
          <a:p>
            <a:pPr lvl="2" algn="just"/>
            <a:r>
              <a:rPr lang="en-US" dirty="0">
                <a:latin typeface="Times New Roman" panose="02020603050405020304" pitchFamily="18" charset="0"/>
                <a:cs typeface="Times New Roman" panose="02020603050405020304" pitchFamily="18" charset="0"/>
              </a:rPr>
              <a:t> – An address space: a collection of ranges of virtual memory locations, in each of which a specified combination of memory access rights applies, e.g.: read only or read-write </a:t>
            </a:r>
          </a:p>
          <a:p>
            <a:pPr lvl="2" algn="just"/>
            <a:r>
              <a:rPr lang="en-US" dirty="0">
                <a:latin typeface="Times New Roman" panose="02020603050405020304" pitchFamily="18" charset="0"/>
                <a:cs typeface="Times New Roman" panose="02020603050405020304" pitchFamily="18" charset="0"/>
              </a:rPr>
              <a:t>– supervisor mode (kernel process) / user mode (user process)</a:t>
            </a:r>
          </a:p>
          <a:p>
            <a:pPr lvl="2" algn="just"/>
            <a:r>
              <a:rPr lang="en-US" dirty="0">
                <a:latin typeface="Times New Roman" panose="02020603050405020304" pitchFamily="18" charset="0"/>
                <a:cs typeface="Times New Roman" panose="02020603050405020304" pitchFamily="18" charset="0"/>
              </a:rPr>
              <a:t>– Interface between kernel and user processes: system call trap</a:t>
            </a:r>
          </a:p>
          <a:p>
            <a:pPr lvl="2" algn="just"/>
            <a:r>
              <a:rPr lang="en-US" dirty="0">
                <a:latin typeface="Times New Roman" panose="02020603050405020304" pitchFamily="18" charset="0"/>
                <a:cs typeface="Times New Roman" panose="02020603050405020304" pitchFamily="18" charset="0"/>
              </a:rPr>
              <a:t>– The kernel also sets up address spaces to protect itself and other processes from the accesses of an aberrant process </a:t>
            </a:r>
          </a:p>
          <a:p>
            <a:pPr lvl="2" algn="just"/>
            <a:r>
              <a:rPr lang="en-US" dirty="0">
                <a:latin typeface="Times New Roman" panose="02020603050405020304" pitchFamily="18" charset="0"/>
                <a:cs typeface="Times New Roman" panose="02020603050405020304" pitchFamily="18" charset="0"/>
              </a:rPr>
              <a:t>– To provide processes with their required virtual memory layout.</a:t>
            </a:r>
          </a:p>
          <a:p>
            <a:pPr lvl="2" algn="just"/>
            <a:r>
              <a:rPr lang="en-US" dirty="0">
                <a:latin typeface="Times New Roman" panose="02020603050405020304" pitchFamily="18" charset="0"/>
                <a:cs typeface="Times New Roman" panose="02020603050405020304" pitchFamily="18" charset="0"/>
              </a:rPr>
              <a:t>– The terms user process or user-level process are normally used to describe one that executes in user mode and has a user-level address space.</a:t>
            </a:r>
          </a:p>
          <a:p>
            <a:pPr lvl="2" algn="just"/>
            <a:r>
              <a:rPr lang="en-US" dirty="0">
                <a:latin typeface="Times New Roman" panose="02020603050405020304" pitchFamily="18" charset="0"/>
                <a:cs typeface="Times New Roman" panose="02020603050405020304" pitchFamily="18" charset="0"/>
              </a:rPr>
              <a:t>– When a process executes application code, it executes in a distinct user-level address space for that application</a:t>
            </a:r>
          </a:p>
          <a:p>
            <a:pPr lvl="2" algn="just"/>
            <a:r>
              <a:rPr lang="en-US" dirty="0">
                <a:latin typeface="Times New Roman" panose="02020603050405020304" pitchFamily="18" charset="0"/>
                <a:cs typeface="Times New Roman" panose="02020603050405020304" pitchFamily="18" charset="0"/>
              </a:rPr>
              <a:t>– When the same process executes kernel code, it executes in the kernel’s address space. </a:t>
            </a:r>
          </a:p>
          <a:p>
            <a:pPr lvl="2" algn="just"/>
            <a:r>
              <a:rPr lang="en-US" dirty="0">
                <a:latin typeface="Times New Roman" panose="02020603050405020304" pitchFamily="18" charset="0"/>
                <a:cs typeface="Times New Roman" panose="02020603050405020304" pitchFamily="18" charset="0"/>
              </a:rPr>
              <a:t>– The process can safely transfer from a user-level address space to the kernel’s address space via an exception such as an interrupt or a system call trap- the invocation mechanism for resources managed by the kernel. </a:t>
            </a:r>
          </a:p>
          <a:p>
            <a:pPr marL="285750" indent="-285750" algn="just">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The price for protection </a:t>
            </a:r>
            <a:r>
              <a:rPr lang="en-US" dirty="0">
                <a:latin typeface="Times New Roman" panose="02020603050405020304" pitchFamily="18" charset="0"/>
                <a:cs typeface="Times New Roman" panose="02020603050405020304" pitchFamily="18" charset="0"/>
              </a:rPr>
              <a:t>– switching between different processes take many processor cycles – a system call trap is a more expensive operation than a simple method call – A system call trap is implemented by a machine-level TRAP instruction, which puts the processor into supervisor mode and switches to the kernel address space.</a:t>
            </a:r>
          </a:p>
        </p:txBody>
      </p:sp>
    </p:spTree>
    <p:extLst>
      <p:ext uri="{BB962C8B-B14F-4D97-AF65-F5344CB8AC3E}">
        <p14:creationId xmlns:p14="http://schemas.microsoft.com/office/powerpoint/2010/main" val="2492018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E38FEC-CBD8-4482-8575-D89A3ED1FBFD}"/>
              </a:ext>
            </a:extLst>
          </p:cNvPr>
          <p:cNvSpPr txBox="1"/>
          <p:nvPr/>
        </p:nvSpPr>
        <p:spPr>
          <a:xfrm>
            <a:off x="495300" y="992484"/>
            <a:ext cx="11201400" cy="2585323"/>
          </a:xfrm>
          <a:prstGeom prst="rect">
            <a:avLst/>
          </a:prstGeom>
          <a:noFill/>
        </p:spPr>
        <p:txBody>
          <a:bodyPr wrap="square">
            <a:spAutoFit/>
          </a:bodyPr>
          <a:lstStyle/>
          <a:p>
            <a:pPr algn="just"/>
            <a:r>
              <a:rPr lang="en-US" b="0" i="0" dirty="0">
                <a:solidFill>
                  <a:srgbClr val="000000"/>
                </a:solidFill>
                <a:effectLst/>
                <a:latin typeface="Times New Roman" panose="02020603050405020304" pitchFamily="18" charset="0"/>
                <a:cs typeface="Times New Roman" panose="02020603050405020304" pitchFamily="18" charset="0"/>
              </a:rPr>
              <a:t>A </a:t>
            </a:r>
            <a:r>
              <a:rPr lang="en-US" b="1" i="0" dirty="0">
                <a:solidFill>
                  <a:srgbClr val="000000"/>
                </a:solidFill>
                <a:effectLst/>
                <a:latin typeface="Times New Roman" panose="02020603050405020304" pitchFamily="18" charset="0"/>
                <a:cs typeface="Times New Roman" panose="02020603050405020304" pitchFamily="18" charset="0"/>
              </a:rPr>
              <a:t>process</a:t>
            </a:r>
            <a:r>
              <a:rPr lang="en-US" b="0" i="0" dirty="0">
                <a:solidFill>
                  <a:srgbClr val="000000"/>
                </a:solidFill>
                <a:effectLst/>
                <a:latin typeface="Times New Roman" panose="02020603050405020304" pitchFamily="18" charset="0"/>
                <a:cs typeface="Times New Roman" panose="02020603050405020304" pitchFamily="18" charset="0"/>
              </a:rPr>
              <a:t> is an active program, i.e., a program that is under execution. It is more than the program code, as it includes the program counter, process stack, registers, program code etc. Compared to this, the program code is only the text section.</a:t>
            </a:r>
          </a:p>
          <a:p>
            <a:pPr algn="just"/>
            <a:r>
              <a:rPr lang="en-US" b="0" i="0" dirty="0">
                <a:solidFill>
                  <a:srgbClr val="000000"/>
                </a:solidFill>
                <a:effectLst/>
                <a:latin typeface="Times New Roman" panose="02020603050405020304" pitchFamily="18" charset="0"/>
                <a:cs typeface="Times New Roman" panose="02020603050405020304" pitchFamily="18" charset="0"/>
              </a:rPr>
              <a:t>When a computer program is triggered to execute, it does not run directly, but it first determines the steps required for execution of the program, and following these steps of execution is referred to as a process. An individual process takes its own memory space and does not share this space with other processes.</a:t>
            </a:r>
          </a:p>
          <a:p>
            <a:pPr algn="just"/>
            <a:r>
              <a:rPr lang="en-US" b="0" i="0" dirty="0">
                <a:solidFill>
                  <a:srgbClr val="000000"/>
                </a:solidFill>
                <a:effectLst/>
                <a:latin typeface="Times New Roman" panose="02020603050405020304" pitchFamily="18" charset="0"/>
                <a:cs typeface="Times New Roman" panose="02020603050405020304" pitchFamily="18" charset="0"/>
              </a:rPr>
              <a:t>Processes can be classified into two types namely – </a:t>
            </a:r>
            <a:r>
              <a:rPr lang="en-US" b="1" i="0" dirty="0">
                <a:solidFill>
                  <a:srgbClr val="000000"/>
                </a:solidFill>
                <a:effectLst/>
                <a:latin typeface="Times New Roman" panose="02020603050405020304" pitchFamily="18" charset="0"/>
                <a:cs typeface="Times New Roman" panose="02020603050405020304" pitchFamily="18" charset="0"/>
              </a:rPr>
              <a:t>clone process</a:t>
            </a:r>
            <a:r>
              <a:rPr lang="en-US" b="0" i="0" dirty="0">
                <a:solidFill>
                  <a:srgbClr val="000000"/>
                </a:solidFill>
                <a:effectLst/>
                <a:latin typeface="Times New Roman" panose="02020603050405020304" pitchFamily="18" charset="0"/>
                <a:cs typeface="Times New Roman" panose="02020603050405020304" pitchFamily="18" charset="0"/>
              </a:rPr>
              <a:t> and </a:t>
            </a:r>
            <a:r>
              <a:rPr lang="en-US" b="1" i="0" dirty="0">
                <a:solidFill>
                  <a:srgbClr val="000000"/>
                </a:solidFill>
                <a:effectLst/>
                <a:latin typeface="Times New Roman" panose="02020603050405020304" pitchFamily="18" charset="0"/>
                <a:cs typeface="Times New Roman" panose="02020603050405020304" pitchFamily="18" charset="0"/>
              </a:rPr>
              <a:t>parent process</a:t>
            </a:r>
            <a:r>
              <a:rPr lang="en-US" b="0" i="0" dirty="0">
                <a:solidFill>
                  <a:srgbClr val="000000"/>
                </a:solidFill>
                <a:effectLst/>
                <a:latin typeface="Times New Roman" panose="02020603050405020304" pitchFamily="18" charset="0"/>
                <a:cs typeface="Times New Roman" panose="02020603050405020304" pitchFamily="18" charset="0"/>
              </a:rPr>
              <a:t>. A clone process, also called a child process, is one which is created by another process, while the main process is one that is responsible for creating other processes to perform multiple tasks at a time is called as parent process.</a:t>
            </a:r>
          </a:p>
        </p:txBody>
      </p:sp>
      <p:sp>
        <p:nvSpPr>
          <p:cNvPr id="5" name="TextBox 4">
            <a:extLst>
              <a:ext uri="{FF2B5EF4-FFF2-40B4-BE49-F238E27FC236}">
                <a16:creationId xmlns:a16="http://schemas.microsoft.com/office/drawing/2014/main" id="{F3218ADC-254E-4B53-A7A9-A9EFFD62538A}"/>
              </a:ext>
            </a:extLst>
          </p:cNvPr>
          <p:cNvSpPr txBox="1"/>
          <p:nvPr/>
        </p:nvSpPr>
        <p:spPr>
          <a:xfrm>
            <a:off x="495300" y="84488"/>
            <a:ext cx="11201400" cy="707886"/>
          </a:xfrm>
          <a:prstGeom prst="rect">
            <a:avLst/>
          </a:prstGeom>
          <a:noFill/>
        </p:spPr>
        <p:txBody>
          <a:bodyPr wrap="square">
            <a:spAutoFit/>
          </a:bodyPr>
          <a:lstStyle/>
          <a:p>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Processes and Threads </a:t>
            </a:r>
          </a:p>
        </p:txBody>
      </p:sp>
      <p:sp>
        <p:nvSpPr>
          <p:cNvPr id="6" name="TextBox 5">
            <a:extLst>
              <a:ext uri="{FF2B5EF4-FFF2-40B4-BE49-F238E27FC236}">
                <a16:creationId xmlns:a16="http://schemas.microsoft.com/office/drawing/2014/main" id="{01871CA2-5206-44D6-8F50-96E52700005A}"/>
              </a:ext>
            </a:extLst>
          </p:cNvPr>
          <p:cNvSpPr txBox="1"/>
          <p:nvPr/>
        </p:nvSpPr>
        <p:spPr>
          <a:xfrm>
            <a:off x="495300" y="3862943"/>
            <a:ext cx="11063909" cy="2708434"/>
          </a:xfrm>
          <a:prstGeom prst="rect">
            <a:avLst/>
          </a:prstGeom>
          <a:noFill/>
        </p:spPr>
        <p:txBody>
          <a:bodyPr wrap="square">
            <a:spAutoFit/>
          </a:bodyPr>
          <a:lstStyle/>
          <a:p>
            <a:pPr algn="just"/>
            <a:r>
              <a:rPr lang="en-US" b="0" i="0" dirty="0">
                <a:solidFill>
                  <a:srgbClr val="000000"/>
                </a:solidFill>
                <a:effectLst/>
                <a:latin typeface="Times New Roman" panose="02020603050405020304" pitchFamily="18" charset="0"/>
                <a:cs typeface="Times New Roman" panose="02020603050405020304" pitchFamily="18" charset="0"/>
              </a:rPr>
              <a:t>A </a:t>
            </a:r>
            <a:r>
              <a:rPr lang="en-US" b="1" i="0" dirty="0">
                <a:solidFill>
                  <a:srgbClr val="000000"/>
                </a:solidFill>
                <a:effectLst/>
                <a:latin typeface="Times New Roman" panose="02020603050405020304" pitchFamily="18" charset="0"/>
                <a:cs typeface="Times New Roman" panose="02020603050405020304" pitchFamily="18" charset="0"/>
              </a:rPr>
              <a:t>thread</a:t>
            </a:r>
            <a:r>
              <a:rPr lang="en-US" b="0" i="0" dirty="0">
                <a:solidFill>
                  <a:srgbClr val="000000"/>
                </a:solidFill>
                <a:effectLst/>
                <a:latin typeface="Times New Roman" panose="02020603050405020304" pitchFamily="18" charset="0"/>
                <a:cs typeface="Times New Roman" panose="02020603050405020304" pitchFamily="18" charset="0"/>
              </a:rPr>
              <a:t> is a lightweight process that can be managed independently by a scheduler. It improves the application performance using parallelism. A thread shares information like data segment, code segment, files etc. with its peer threads while it contains its own registers, stack, counter etc.</a:t>
            </a:r>
          </a:p>
          <a:p>
            <a:pPr algn="just"/>
            <a:endParaRPr lang="en-US" sz="400" b="0" i="0" dirty="0">
              <a:solidFill>
                <a:srgbClr val="000000"/>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A thread is basically a subpart of a large process. In a process, all the threads within it are interrelated to each other. A typical thread contains some information like data segment, code segment, etc. This information is being shared to their peer threads during execution.</a:t>
            </a:r>
          </a:p>
          <a:p>
            <a:pPr algn="just"/>
            <a:endParaRPr lang="en-US" sz="400" b="0" i="0" dirty="0">
              <a:solidFill>
                <a:srgbClr val="000000"/>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The most important feature of threads is that they share memory, data, resources, etc. with their peer threads within a process to which they belong. Also, all the threads within a process are required to be synchronized to avoid unexpected results.</a:t>
            </a:r>
          </a:p>
        </p:txBody>
      </p:sp>
    </p:spTree>
    <p:extLst>
      <p:ext uri="{BB962C8B-B14F-4D97-AF65-F5344CB8AC3E}">
        <p14:creationId xmlns:p14="http://schemas.microsoft.com/office/powerpoint/2010/main" val="2521224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107EE26-0D2F-41CD-BF59-238CA64196FD}"/>
              </a:ext>
            </a:extLst>
          </p:cNvPr>
          <p:cNvGraphicFramePr>
            <a:graphicFrameLocks noGrp="1"/>
          </p:cNvGraphicFramePr>
          <p:nvPr>
            <p:extLst>
              <p:ext uri="{D42A27DB-BD31-4B8C-83A1-F6EECF244321}">
                <p14:modId xmlns:p14="http://schemas.microsoft.com/office/powerpoint/2010/main" val="1721114982"/>
              </p:ext>
            </p:extLst>
          </p:nvPr>
        </p:nvGraphicFramePr>
        <p:xfrm>
          <a:off x="301487" y="461665"/>
          <a:ext cx="11589026" cy="6585508"/>
        </p:xfrm>
        <a:graphic>
          <a:graphicData uri="http://schemas.openxmlformats.org/drawingml/2006/table">
            <a:tbl>
              <a:tblPr>
                <a:tableStyleId>{3C2FFA5D-87B4-456A-9821-1D502468CF0F}</a:tableStyleId>
              </a:tblPr>
              <a:tblGrid>
                <a:gridCol w="2287037">
                  <a:extLst>
                    <a:ext uri="{9D8B030D-6E8A-4147-A177-3AD203B41FA5}">
                      <a16:colId xmlns:a16="http://schemas.microsoft.com/office/drawing/2014/main" val="3022028247"/>
                    </a:ext>
                  </a:extLst>
                </a:gridCol>
                <a:gridCol w="4440750">
                  <a:extLst>
                    <a:ext uri="{9D8B030D-6E8A-4147-A177-3AD203B41FA5}">
                      <a16:colId xmlns:a16="http://schemas.microsoft.com/office/drawing/2014/main" val="1209798110"/>
                    </a:ext>
                  </a:extLst>
                </a:gridCol>
                <a:gridCol w="4861239">
                  <a:extLst>
                    <a:ext uri="{9D8B030D-6E8A-4147-A177-3AD203B41FA5}">
                      <a16:colId xmlns:a16="http://schemas.microsoft.com/office/drawing/2014/main" val="3705300751"/>
                    </a:ext>
                  </a:extLst>
                </a:gridCol>
              </a:tblGrid>
              <a:tr h="343495">
                <a:tc>
                  <a:txBody>
                    <a:bodyPr/>
                    <a:lstStyle/>
                    <a:p>
                      <a:pPr algn="ctr" fontAlgn="t"/>
                      <a:r>
                        <a:rPr lang="en-US" sz="1800" b="1" dirty="0">
                          <a:effectLst/>
                          <a:latin typeface="Times New Roman" panose="02020603050405020304" pitchFamily="18" charset="0"/>
                          <a:cs typeface="Times New Roman" panose="02020603050405020304" pitchFamily="18" charset="0"/>
                        </a:rPr>
                        <a:t>Comparison Basis</a:t>
                      </a:r>
                    </a:p>
                  </a:txBody>
                  <a:tcPr marL="14800" marR="14800" marT="14800" marB="14800"/>
                </a:tc>
                <a:tc>
                  <a:txBody>
                    <a:bodyPr/>
                    <a:lstStyle/>
                    <a:p>
                      <a:pPr algn="ctr" fontAlgn="t"/>
                      <a:r>
                        <a:rPr lang="en-US" sz="1800" b="1" dirty="0">
                          <a:effectLst/>
                          <a:latin typeface="Times New Roman" panose="02020603050405020304" pitchFamily="18" charset="0"/>
                          <a:cs typeface="Times New Roman" panose="02020603050405020304" pitchFamily="18" charset="0"/>
                        </a:rPr>
                        <a:t>Process</a:t>
                      </a:r>
                    </a:p>
                  </a:txBody>
                  <a:tcPr marL="14800" marR="14800" marT="14800" marB="14800"/>
                </a:tc>
                <a:tc>
                  <a:txBody>
                    <a:bodyPr/>
                    <a:lstStyle/>
                    <a:p>
                      <a:pPr algn="ctr" fontAlgn="t"/>
                      <a:r>
                        <a:rPr lang="en-US" sz="1800" b="1" dirty="0">
                          <a:effectLst/>
                          <a:latin typeface="Times New Roman" panose="02020603050405020304" pitchFamily="18" charset="0"/>
                          <a:cs typeface="Times New Roman" panose="02020603050405020304" pitchFamily="18" charset="0"/>
                        </a:rPr>
                        <a:t>Thread</a:t>
                      </a:r>
                    </a:p>
                  </a:txBody>
                  <a:tcPr marL="14800" marR="14800" marT="14800" marB="14800"/>
                </a:tc>
                <a:extLst>
                  <a:ext uri="{0D108BD9-81ED-4DB2-BD59-A6C34878D82A}">
                    <a16:rowId xmlns:a16="http://schemas.microsoft.com/office/drawing/2014/main" val="3414513887"/>
                  </a:ext>
                </a:extLst>
              </a:tr>
              <a:tr h="522574">
                <a:tc>
                  <a:txBody>
                    <a:bodyPr/>
                    <a:lstStyle/>
                    <a:p>
                      <a:pPr algn="l" fontAlgn="t"/>
                      <a:r>
                        <a:rPr lang="en-US" sz="1800" dirty="0">
                          <a:effectLst/>
                          <a:latin typeface="Times New Roman" panose="02020603050405020304" pitchFamily="18" charset="0"/>
                          <a:cs typeface="Times New Roman" panose="02020603050405020304" pitchFamily="18" charset="0"/>
                        </a:rPr>
                        <a:t>Definition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A process is a program under execution i.e. an active program.</a:t>
                      </a:r>
                    </a:p>
                  </a:txBody>
                  <a:tcPr marL="14800" marR="14800" marT="14800" marB="14800"/>
                </a:tc>
                <a:tc>
                  <a:txBody>
                    <a:bodyPr/>
                    <a:lstStyle/>
                    <a:p>
                      <a:pPr algn="l" fontAlgn="t"/>
                      <a:r>
                        <a:rPr lang="en-US" sz="1800" dirty="0">
                          <a:effectLst/>
                          <a:latin typeface="Times New Roman" panose="02020603050405020304" pitchFamily="18" charset="0"/>
                          <a:cs typeface="Times New Roman" panose="02020603050405020304" pitchFamily="18" charset="0"/>
                        </a:rPr>
                        <a:t>A thread is a lightweight process that can be managed independently by a scheduler</a:t>
                      </a:r>
                    </a:p>
                  </a:txBody>
                  <a:tcPr marL="14800" marR="14800" marT="14800" marB="14800"/>
                </a:tc>
                <a:extLst>
                  <a:ext uri="{0D108BD9-81ED-4DB2-BD59-A6C34878D82A}">
                    <a16:rowId xmlns:a16="http://schemas.microsoft.com/office/drawing/2014/main" val="2458777916"/>
                  </a:ext>
                </a:extLst>
              </a:tr>
              <a:tr h="522574">
                <a:tc>
                  <a:txBody>
                    <a:bodyPr/>
                    <a:lstStyle/>
                    <a:p>
                      <a:pPr algn="l" fontAlgn="t"/>
                      <a:r>
                        <a:rPr lang="en-US" sz="1800">
                          <a:effectLst/>
                          <a:latin typeface="Times New Roman" panose="02020603050405020304" pitchFamily="18" charset="0"/>
                          <a:cs typeface="Times New Roman" panose="02020603050405020304" pitchFamily="18" charset="0"/>
                        </a:rPr>
                        <a:t>Context switching time</a:t>
                      </a:r>
                    </a:p>
                  </a:txBody>
                  <a:tcPr marL="14800" marR="14800" marT="14800" marB="14800"/>
                </a:tc>
                <a:tc>
                  <a:txBody>
                    <a:bodyPr/>
                    <a:lstStyle/>
                    <a:p>
                      <a:pPr algn="l" fontAlgn="t"/>
                      <a:r>
                        <a:rPr lang="en-US" sz="1800" dirty="0">
                          <a:effectLst/>
                          <a:latin typeface="Times New Roman" panose="02020603050405020304" pitchFamily="18" charset="0"/>
                          <a:cs typeface="Times New Roman" panose="02020603050405020304" pitchFamily="18" charset="0"/>
                        </a:rPr>
                        <a:t>Processes require more time for context switching as they are heavier.</a:t>
                      </a:r>
                    </a:p>
                  </a:txBody>
                  <a:tcPr marL="14800" marR="14800" marT="14800" marB="14800"/>
                </a:tc>
                <a:tc>
                  <a:txBody>
                    <a:bodyPr/>
                    <a:lstStyle/>
                    <a:p>
                      <a:pPr algn="l" fontAlgn="t"/>
                      <a:r>
                        <a:rPr lang="en-US" sz="1800" dirty="0">
                          <a:effectLst/>
                          <a:latin typeface="Times New Roman" panose="02020603050405020304" pitchFamily="18" charset="0"/>
                          <a:cs typeface="Times New Roman" panose="02020603050405020304" pitchFamily="18" charset="0"/>
                        </a:rPr>
                        <a:t>Threads require less time for context switching as they are lighter than processes.</a:t>
                      </a:r>
                    </a:p>
                  </a:txBody>
                  <a:tcPr marL="14800" marR="14800" marT="14800" marB="14800"/>
                </a:tc>
                <a:extLst>
                  <a:ext uri="{0D108BD9-81ED-4DB2-BD59-A6C34878D82A}">
                    <a16:rowId xmlns:a16="http://schemas.microsoft.com/office/drawing/2014/main" val="329093371"/>
                  </a:ext>
                </a:extLst>
              </a:tr>
              <a:tr h="443906">
                <a:tc>
                  <a:txBody>
                    <a:bodyPr/>
                    <a:lstStyle/>
                    <a:p>
                      <a:pPr algn="l" fontAlgn="t"/>
                      <a:r>
                        <a:rPr lang="en-US" sz="1800">
                          <a:effectLst/>
                          <a:latin typeface="Times New Roman" panose="02020603050405020304" pitchFamily="18" charset="0"/>
                          <a:cs typeface="Times New Roman" panose="02020603050405020304" pitchFamily="18" charset="0"/>
                        </a:rPr>
                        <a:t>Memory Sharing</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Processes are totally independent and don’t share memory.</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A thread may share some memory with its peer threads.</a:t>
                      </a:r>
                    </a:p>
                  </a:txBody>
                  <a:tcPr marL="14800" marR="14800" marT="14800" marB="14800"/>
                </a:tc>
                <a:extLst>
                  <a:ext uri="{0D108BD9-81ED-4DB2-BD59-A6C34878D82A}">
                    <a16:rowId xmlns:a16="http://schemas.microsoft.com/office/drawing/2014/main" val="1262847720"/>
                  </a:ext>
                </a:extLst>
              </a:tr>
              <a:tr h="522574">
                <a:tc>
                  <a:txBody>
                    <a:bodyPr/>
                    <a:lstStyle/>
                    <a:p>
                      <a:pPr algn="l" fontAlgn="t"/>
                      <a:r>
                        <a:rPr lang="en-US" sz="1800" dirty="0">
                          <a:effectLst/>
                          <a:latin typeface="Times New Roman" panose="02020603050405020304" pitchFamily="18" charset="0"/>
                          <a:cs typeface="Times New Roman" panose="02020603050405020304" pitchFamily="18" charset="0"/>
                        </a:rPr>
                        <a:t>Communication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Communication between processes requires more time than between threads.</a:t>
                      </a:r>
                    </a:p>
                  </a:txBody>
                  <a:tcPr marL="14800" marR="14800" marT="14800" marB="14800"/>
                </a:tc>
                <a:tc>
                  <a:txBody>
                    <a:bodyPr/>
                    <a:lstStyle/>
                    <a:p>
                      <a:pPr algn="l" fontAlgn="t"/>
                      <a:r>
                        <a:rPr lang="en-US" sz="1800" dirty="0">
                          <a:effectLst/>
                          <a:latin typeface="Times New Roman" panose="02020603050405020304" pitchFamily="18" charset="0"/>
                          <a:cs typeface="Times New Roman" panose="02020603050405020304" pitchFamily="18" charset="0"/>
                        </a:rPr>
                        <a:t>Communication between threads requires less time than between processes.</a:t>
                      </a:r>
                    </a:p>
                  </a:txBody>
                  <a:tcPr marL="14800" marR="14800" marT="14800" marB="14800"/>
                </a:tc>
                <a:extLst>
                  <a:ext uri="{0D108BD9-81ED-4DB2-BD59-A6C34878D82A}">
                    <a16:rowId xmlns:a16="http://schemas.microsoft.com/office/drawing/2014/main" val="558037669"/>
                  </a:ext>
                </a:extLst>
              </a:tr>
              <a:tr h="522574">
                <a:tc>
                  <a:txBody>
                    <a:bodyPr/>
                    <a:lstStyle/>
                    <a:p>
                      <a:pPr algn="l" fontAlgn="t"/>
                      <a:r>
                        <a:rPr lang="en-US" sz="1800">
                          <a:effectLst/>
                          <a:latin typeface="Times New Roman" panose="02020603050405020304" pitchFamily="18" charset="0"/>
                          <a:cs typeface="Times New Roman" panose="02020603050405020304" pitchFamily="18" charset="0"/>
                        </a:rPr>
                        <a:t>Blocked</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If a process gets blocked, remaining processes can continue execution.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If a user level thread gets blocked, all of its peer threads also get blocked.</a:t>
                      </a:r>
                    </a:p>
                  </a:txBody>
                  <a:tcPr marL="14800" marR="14800" marT="14800" marB="14800"/>
                </a:tc>
                <a:extLst>
                  <a:ext uri="{0D108BD9-81ED-4DB2-BD59-A6C34878D82A}">
                    <a16:rowId xmlns:a16="http://schemas.microsoft.com/office/drawing/2014/main" val="181885512"/>
                  </a:ext>
                </a:extLst>
              </a:tr>
              <a:tr h="522574">
                <a:tc>
                  <a:txBody>
                    <a:bodyPr/>
                    <a:lstStyle/>
                    <a:p>
                      <a:pPr algn="l" fontAlgn="t"/>
                      <a:r>
                        <a:rPr lang="en-US" sz="1800">
                          <a:effectLst/>
                          <a:latin typeface="Times New Roman" panose="02020603050405020304" pitchFamily="18" charset="0"/>
                          <a:cs typeface="Times New Roman" panose="02020603050405020304" pitchFamily="18" charset="0"/>
                        </a:rPr>
                        <a:t>Resource Consumption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Processes require more resources than threads.</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Threads generally need less resources than processes.</a:t>
                      </a:r>
                    </a:p>
                  </a:txBody>
                  <a:tcPr marL="14800" marR="14800" marT="14800" marB="14800"/>
                </a:tc>
                <a:extLst>
                  <a:ext uri="{0D108BD9-81ED-4DB2-BD59-A6C34878D82A}">
                    <a16:rowId xmlns:a16="http://schemas.microsoft.com/office/drawing/2014/main" val="3181804500"/>
                  </a:ext>
                </a:extLst>
              </a:tr>
              <a:tr h="465271">
                <a:tc>
                  <a:txBody>
                    <a:bodyPr/>
                    <a:lstStyle/>
                    <a:p>
                      <a:pPr algn="l" fontAlgn="t"/>
                      <a:r>
                        <a:rPr lang="en-US" sz="1800">
                          <a:effectLst/>
                          <a:latin typeface="Times New Roman" panose="02020603050405020304" pitchFamily="18" charset="0"/>
                          <a:cs typeface="Times New Roman" panose="02020603050405020304" pitchFamily="18" charset="0"/>
                        </a:rPr>
                        <a:t>Dependency</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Individual processes are independent of each other.</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Threads are parts of a process and so are dependent.</a:t>
                      </a:r>
                    </a:p>
                  </a:txBody>
                  <a:tcPr marL="14800" marR="14800" marT="14800" marB="14800"/>
                </a:tc>
                <a:extLst>
                  <a:ext uri="{0D108BD9-81ED-4DB2-BD59-A6C34878D82A}">
                    <a16:rowId xmlns:a16="http://schemas.microsoft.com/office/drawing/2014/main" val="1188751829"/>
                  </a:ext>
                </a:extLst>
              </a:tr>
              <a:tr h="647185">
                <a:tc>
                  <a:txBody>
                    <a:bodyPr/>
                    <a:lstStyle/>
                    <a:p>
                      <a:pPr algn="l" fontAlgn="t"/>
                      <a:r>
                        <a:rPr lang="en-US" sz="1800">
                          <a:effectLst/>
                          <a:latin typeface="Times New Roman" panose="02020603050405020304" pitchFamily="18" charset="0"/>
                          <a:cs typeface="Times New Roman" panose="02020603050405020304" pitchFamily="18" charset="0"/>
                        </a:rPr>
                        <a:t>Data and Code sharing</a:t>
                      </a:r>
                    </a:p>
                  </a:txBody>
                  <a:tcPr marL="14800" marR="14800" marT="14800" marB="14800"/>
                </a:tc>
                <a:tc>
                  <a:txBody>
                    <a:bodyPr/>
                    <a:lstStyle/>
                    <a:p>
                      <a:pPr algn="l" fontAlgn="t"/>
                      <a:r>
                        <a:rPr lang="en-US" sz="1800" dirty="0">
                          <a:effectLst/>
                          <a:latin typeface="Times New Roman" panose="02020603050405020304" pitchFamily="18" charset="0"/>
                          <a:cs typeface="Times New Roman" panose="02020603050405020304" pitchFamily="18" charset="0"/>
                        </a:rPr>
                        <a:t>Processes have independent data and code segments.</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A thread shares the data segment, code segment, files etc. with its peer threads.</a:t>
                      </a:r>
                    </a:p>
                  </a:txBody>
                  <a:tcPr marL="14800" marR="14800" marT="14800" marB="14800"/>
                </a:tc>
                <a:extLst>
                  <a:ext uri="{0D108BD9-81ED-4DB2-BD59-A6C34878D82A}">
                    <a16:rowId xmlns:a16="http://schemas.microsoft.com/office/drawing/2014/main" val="1780426077"/>
                  </a:ext>
                </a:extLst>
              </a:tr>
              <a:tr h="545941">
                <a:tc>
                  <a:txBody>
                    <a:bodyPr/>
                    <a:lstStyle/>
                    <a:p>
                      <a:pPr algn="l" fontAlgn="t"/>
                      <a:r>
                        <a:rPr lang="en-US" sz="1800">
                          <a:effectLst/>
                          <a:latin typeface="Times New Roman" panose="02020603050405020304" pitchFamily="18" charset="0"/>
                          <a:cs typeface="Times New Roman" panose="02020603050405020304" pitchFamily="18" charset="0"/>
                        </a:rPr>
                        <a:t>Treatment by OS</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All the different processes are treated separately by the operating system.</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All user level peer threads are treated as a single task by the operating system.</a:t>
                      </a:r>
                    </a:p>
                  </a:txBody>
                  <a:tcPr marL="14800" marR="14800" marT="14800" marB="14800"/>
                </a:tc>
                <a:extLst>
                  <a:ext uri="{0D108BD9-81ED-4DB2-BD59-A6C34878D82A}">
                    <a16:rowId xmlns:a16="http://schemas.microsoft.com/office/drawing/2014/main" val="38623750"/>
                  </a:ext>
                </a:extLst>
              </a:tr>
              <a:tr h="446334">
                <a:tc>
                  <a:txBody>
                    <a:bodyPr/>
                    <a:lstStyle/>
                    <a:p>
                      <a:pPr algn="l" fontAlgn="t"/>
                      <a:r>
                        <a:rPr lang="en-US" sz="1800">
                          <a:effectLst/>
                          <a:latin typeface="Times New Roman" panose="02020603050405020304" pitchFamily="18" charset="0"/>
                          <a:cs typeface="Times New Roman" panose="02020603050405020304" pitchFamily="18" charset="0"/>
                        </a:rPr>
                        <a:t>Time for creation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Processes require more time for creation.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Threads require less time for creation.</a:t>
                      </a:r>
                    </a:p>
                  </a:txBody>
                  <a:tcPr marL="14800" marR="14800" marT="14800" marB="14800"/>
                </a:tc>
                <a:extLst>
                  <a:ext uri="{0D108BD9-81ED-4DB2-BD59-A6C34878D82A}">
                    <a16:rowId xmlns:a16="http://schemas.microsoft.com/office/drawing/2014/main" val="1138481383"/>
                  </a:ext>
                </a:extLst>
              </a:tr>
              <a:tr h="522574">
                <a:tc>
                  <a:txBody>
                    <a:bodyPr/>
                    <a:lstStyle/>
                    <a:p>
                      <a:pPr algn="l" fontAlgn="t"/>
                      <a:r>
                        <a:rPr lang="en-US" sz="1800">
                          <a:effectLst/>
                          <a:latin typeface="Times New Roman" panose="02020603050405020304" pitchFamily="18" charset="0"/>
                          <a:cs typeface="Times New Roman" panose="02020603050405020304" pitchFamily="18" charset="0"/>
                        </a:rPr>
                        <a:t>Time for termination</a:t>
                      </a:r>
                    </a:p>
                  </a:txBody>
                  <a:tcPr marL="14800" marR="14800" marT="14800" marB="14800"/>
                </a:tc>
                <a:tc>
                  <a:txBody>
                    <a:bodyPr/>
                    <a:lstStyle/>
                    <a:p>
                      <a:pPr algn="l" fontAlgn="t"/>
                      <a:r>
                        <a:rPr lang="en-US" sz="1800">
                          <a:effectLst/>
                          <a:latin typeface="Times New Roman" panose="02020603050405020304" pitchFamily="18" charset="0"/>
                          <a:cs typeface="Times New Roman" panose="02020603050405020304" pitchFamily="18" charset="0"/>
                        </a:rPr>
                        <a:t>Processes require more time for termination.</a:t>
                      </a:r>
                    </a:p>
                  </a:txBody>
                  <a:tcPr marL="14800" marR="14800" marT="14800" marB="14800"/>
                </a:tc>
                <a:tc>
                  <a:txBody>
                    <a:bodyPr/>
                    <a:lstStyle/>
                    <a:p>
                      <a:pPr algn="l" fontAlgn="t"/>
                      <a:r>
                        <a:rPr lang="en-US" sz="1800" dirty="0">
                          <a:effectLst/>
                          <a:latin typeface="Times New Roman" panose="02020603050405020304" pitchFamily="18" charset="0"/>
                          <a:cs typeface="Times New Roman" panose="02020603050405020304" pitchFamily="18" charset="0"/>
                        </a:rPr>
                        <a:t>Threads require less time for termination.</a:t>
                      </a:r>
                    </a:p>
                  </a:txBody>
                  <a:tcPr marL="14800" marR="14800" marT="14800" marB="14800"/>
                </a:tc>
                <a:extLst>
                  <a:ext uri="{0D108BD9-81ED-4DB2-BD59-A6C34878D82A}">
                    <a16:rowId xmlns:a16="http://schemas.microsoft.com/office/drawing/2014/main" val="988948890"/>
                  </a:ext>
                </a:extLst>
              </a:tr>
            </a:tbl>
          </a:graphicData>
        </a:graphic>
      </p:graphicFrame>
      <p:sp>
        <p:nvSpPr>
          <p:cNvPr id="6" name="Rectangle 1">
            <a:extLst>
              <a:ext uri="{FF2B5EF4-FFF2-40B4-BE49-F238E27FC236}">
                <a16:creationId xmlns:a16="http://schemas.microsoft.com/office/drawing/2014/main" id="{27001A86-F88D-4CE7-BC5A-82CFF1362B78}"/>
              </a:ext>
            </a:extLst>
          </p:cNvPr>
          <p:cNvSpPr>
            <a:spLocks noChangeArrowheads="1"/>
          </p:cNvSpPr>
          <p:nvPr/>
        </p:nvSpPr>
        <p:spPr bwMode="auto">
          <a:xfrm>
            <a:off x="3244382" y="0"/>
            <a:ext cx="53753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Difference between Process and Thread</a:t>
            </a:r>
          </a:p>
        </p:txBody>
      </p:sp>
    </p:spTree>
    <p:extLst>
      <p:ext uri="{BB962C8B-B14F-4D97-AF65-F5344CB8AC3E}">
        <p14:creationId xmlns:p14="http://schemas.microsoft.com/office/powerpoint/2010/main" val="748232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CE5ABB5-9C85-402B-AFE2-F534EF7C6B6A}"/>
              </a:ext>
            </a:extLst>
          </p:cNvPr>
          <p:cNvSpPr txBox="1"/>
          <p:nvPr/>
        </p:nvSpPr>
        <p:spPr>
          <a:xfrm>
            <a:off x="354497" y="184989"/>
            <a:ext cx="11273459" cy="923330"/>
          </a:xfrm>
          <a:prstGeom prst="rect">
            <a:avLst/>
          </a:prstGeom>
          <a:noFill/>
        </p:spPr>
        <p:txBody>
          <a:bodyPr wrap="square">
            <a:spAutoFit/>
          </a:bodyPr>
          <a:lstStyle/>
          <a:p>
            <a:pPr algn="just"/>
            <a:r>
              <a:rPr lang="en-US" b="1" i="0" dirty="0">
                <a:solidFill>
                  <a:srgbClr val="273239"/>
                </a:solidFill>
                <a:effectLst/>
                <a:latin typeface="Times New Roman" panose="02020603050405020304" pitchFamily="18" charset="0"/>
                <a:cs typeface="Times New Roman" panose="02020603050405020304" pitchFamily="18" charset="0"/>
              </a:rPr>
              <a:t>Virtual address space </a:t>
            </a:r>
            <a:r>
              <a:rPr lang="en-US" b="0" i="0" dirty="0">
                <a:solidFill>
                  <a:srgbClr val="273239"/>
                </a:solidFill>
                <a:effectLst/>
                <a:latin typeface="Times New Roman" panose="02020603050405020304" pitchFamily="18" charset="0"/>
                <a:cs typeface="Times New Roman" panose="02020603050405020304" pitchFamily="18" charset="0"/>
              </a:rPr>
              <a:t>refers to the room of addresses which usually refers to the reference to the different slots of virtual memory allotted to different processes. Operating systems allocate this set of addresses for the processes to use in order to access their designated </a:t>
            </a:r>
            <a:r>
              <a:rPr lang="en-US" b="0" i="0" u="sng" dirty="0">
                <a:effectLst/>
                <a:latin typeface="Times New Roman" panose="02020603050405020304" pitchFamily="18" charset="0"/>
                <a:cs typeface="Times New Roman" panose="02020603050405020304" pitchFamily="18" charset="0"/>
                <a:hlinkClick r:id="rId2"/>
              </a:rPr>
              <a:t>virtual memory</a:t>
            </a:r>
            <a:r>
              <a:rPr lang="en-US" b="0" i="0" dirty="0">
                <a:solidFill>
                  <a:srgbClr val="273239"/>
                </a:solidFill>
                <a:effectLst/>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E94709A-1B4A-43B5-B6B8-69609614D559}"/>
              </a:ext>
            </a:extLst>
          </p:cNvPr>
          <p:cNvSpPr txBox="1"/>
          <p:nvPr/>
        </p:nvSpPr>
        <p:spPr>
          <a:xfrm>
            <a:off x="354497" y="1147143"/>
            <a:ext cx="5391976" cy="5146665"/>
          </a:xfrm>
          <a:prstGeom prst="rect">
            <a:avLst/>
          </a:prstGeom>
          <a:noFill/>
        </p:spPr>
        <p:txBody>
          <a:bodyPr wrap="square">
            <a:spAutoFit/>
          </a:bodyPr>
          <a:lstStyle/>
          <a:p>
            <a:pPr fontAlgn="base">
              <a:lnSpc>
                <a:spcPct val="150000"/>
              </a:lnSpc>
            </a:pPr>
            <a:r>
              <a:rPr lang="en-US" sz="1700" b="1" i="0" dirty="0">
                <a:solidFill>
                  <a:srgbClr val="273239"/>
                </a:solidFill>
                <a:effectLst/>
                <a:latin typeface="Times New Roman" panose="02020603050405020304" pitchFamily="18" charset="0"/>
                <a:cs typeface="Times New Roman" panose="02020603050405020304" pitchFamily="18" charset="0"/>
              </a:rPr>
              <a:t>Key Terminologies of Virtual Address Space in Operating System</a:t>
            </a:r>
          </a:p>
          <a:p>
            <a:pPr algn="just" fontAlgn="base">
              <a:lnSpc>
                <a:spcPct val="150000"/>
              </a:lnSpc>
              <a:buFont typeface="Arial" panose="020B0604020202020204" pitchFamily="34" charset="0"/>
              <a:buChar char="•"/>
            </a:pPr>
            <a:r>
              <a:rPr lang="en-US" sz="1700" b="1" i="0" dirty="0">
                <a:solidFill>
                  <a:srgbClr val="273239"/>
                </a:solidFill>
                <a:effectLst/>
                <a:latin typeface="Times New Roman" panose="02020603050405020304" pitchFamily="18" charset="0"/>
                <a:cs typeface="Times New Roman" panose="02020603050405020304" pitchFamily="18" charset="0"/>
              </a:rPr>
              <a:t>Page:</a:t>
            </a:r>
            <a:r>
              <a:rPr lang="en-US" sz="1700" b="0" i="0" dirty="0">
                <a:solidFill>
                  <a:srgbClr val="273239"/>
                </a:solidFill>
                <a:effectLst/>
                <a:latin typeface="Times New Roman" panose="02020603050405020304" pitchFamily="18" charset="0"/>
                <a:cs typeface="Times New Roman" panose="02020603050405020304" pitchFamily="18" charset="0"/>
              </a:rPr>
              <a:t> A page is a fixed-size memory block that is used to manage virtual memory.</a:t>
            </a:r>
          </a:p>
          <a:p>
            <a:pPr algn="just" fontAlgn="base">
              <a:lnSpc>
                <a:spcPct val="150000"/>
              </a:lnSpc>
              <a:buFont typeface="Arial" panose="020B0604020202020204" pitchFamily="34" charset="0"/>
              <a:buChar char="•"/>
            </a:pPr>
            <a:r>
              <a:rPr lang="en-US" sz="1700" b="1" i="0" dirty="0">
                <a:solidFill>
                  <a:srgbClr val="273239"/>
                </a:solidFill>
                <a:effectLst/>
                <a:latin typeface="Times New Roman" panose="02020603050405020304" pitchFamily="18" charset="0"/>
                <a:cs typeface="Times New Roman" panose="02020603050405020304" pitchFamily="18" charset="0"/>
              </a:rPr>
              <a:t>Code segment:</a:t>
            </a:r>
            <a:r>
              <a:rPr lang="en-US" sz="1700" b="0" i="0" dirty="0">
                <a:solidFill>
                  <a:srgbClr val="273239"/>
                </a:solidFill>
                <a:effectLst/>
                <a:latin typeface="Times New Roman" panose="02020603050405020304" pitchFamily="18" charset="0"/>
                <a:cs typeface="Times New Roman" panose="02020603050405020304" pitchFamily="18" charset="0"/>
              </a:rPr>
              <a:t> A part of a virtual address that contains the executable instructions of the process.</a:t>
            </a:r>
          </a:p>
          <a:p>
            <a:pPr algn="just" fontAlgn="base">
              <a:lnSpc>
                <a:spcPct val="150000"/>
              </a:lnSpc>
              <a:buFont typeface="Arial" panose="020B0604020202020204" pitchFamily="34" charset="0"/>
              <a:buChar char="•"/>
            </a:pPr>
            <a:r>
              <a:rPr lang="en-US" sz="1700" b="1" i="0" dirty="0">
                <a:solidFill>
                  <a:srgbClr val="273239"/>
                </a:solidFill>
                <a:effectLst/>
                <a:latin typeface="Times New Roman" panose="02020603050405020304" pitchFamily="18" charset="0"/>
                <a:cs typeface="Times New Roman" panose="02020603050405020304" pitchFamily="18" charset="0"/>
              </a:rPr>
              <a:t>Data Segment:</a:t>
            </a:r>
            <a:r>
              <a:rPr lang="en-US" sz="1700" b="0" i="0" dirty="0">
                <a:solidFill>
                  <a:srgbClr val="273239"/>
                </a:solidFill>
                <a:effectLst/>
                <a:latin typeface="Times New Roman" panose="02020603050405020304" pitchFamily="18" charset="0"/>
                <a:cs typeface="Times New Roman" panose="02020603050405020304" pitchFamily="18" charset="0"/>
              </a:rPr>
              <a:t> The part of a virtual address that contains the allocated memory and process variables.</a:t>
            </a:r>
          </a:p>
          <a:p>
            <a:pPr algn="just" fontAlgn="base">
              <a:lnSpc>
                <a:spcPct val="150000"/>
              </a:lnSpc>
              <a:buFont typeface="Arial" panose="020B0604020202020204" pitchFamily="34" charset="0"/>
              <a:buChar char="•"/>
            </a:pPr>
            <a:r>
              <a:rPr lang="en-US" sz="1700" b="1" i="0" dirty="0">
                <a:solidFill>
                  <a:srgbClr val="273239"/>
                </a:solidFill>
                <a:effectLst/>
                <a:latin typeface="Times New Roman" panose="02020603050405020304" pitchFamily="18" charset="0"/>
                <a:cs typeface="Times New Roman" panose="02020603050405020304" pitchFamily="18" charset="0"/>
              </a:rPr>
              <a:t>Page Table:</a:t>
            </a:r>
            <a:r>
              <a:rPr lang="en-US" sz="1700" b="0" i="0" dirty="0">
                <a:solidFill>
                  <a:srgbClr val="273239"/>
                </a:solidFill>
                <a:effectLst/>
                <a:latin typeface="Times New Roman" panose="02020603050405020304" pitchFamily="18" charset="0"/>
                <a:cs typeface="Times New Roman" panose="02020603050405020304" pitchFamily="18" charset="0"/>
              </a:rPr>
              <a:t> It is a data structure that the </a:t>
            </a:r>
            <a:r>
              <a:rPr lang="en-US" sz="1700" b="0" i="0" u="sng" dirty="0">
                <a:solidFill>
                  <a:srgbClr val="273239"/>
                </a:solidFill>
                <a:effectLst/>
                <a:latin typeface="Times New Roman" panose="02020603050405020304" pitchFamily="18" charset="0"/>
                <a:cs typeface="Times New Roman" panose="02020603050405020304" pitchFamily="18" charset="0"/>
                <a:hlinkClick r:id="rId3"/>
              </a:rPr>
              <a:t>operating system</a:t>
            </a:r>
            <a:r>
              <a:rPr lang="en-US" sz="1700" b="0" i="0" dirty="0">
                <a:solidFill>
                  <a:srgbClr val="273239"/>
                </a:solidFill>
                <a:effectLst/>
                <a:latin typeface="Times New Roman" panose="02020603050405020304" pitchFamily="18" charset="0"/>
                <a:cs typeface="Times New Roman" panose="02020603050405020304" pitchFamily="18" charset="0"/>
              </a:rPr>
              <a:t> manages to keep track of the relationship between virtual pages and actual memory frames.</a:t>
            </a:r>
          </a:p>
          <a:p>
            <a:pPr algn="just" fontAlgn="base">
              <a:lnSpc>
                <a:spcPct val="150000"/>
              </a:lnSpc>
              <a:buFont typeface="Arial" panose="020B0604020202020204" pitchFamily="34" charset="0"/>
              <a:buChar char="•"/>
            </a:pPr>
            <a:r>
              <a:rPr lang="en-US" sz="1700" b="1" i="0" dirty="0">
                <a:solidFill>
                  <a:srgbClr val="273239"/>
                </a:solidFill>
                <a:effectLst/>
                <a:latin typeface="Times New Roman" panose="02020603050405020304" pitchFamily="18" charset="0"/>
                <a:cs typeface="Times New Roman" panose="02020603050405020304" pitchFamily="18" charset="0"/>
              </a:rPr>
              <a:t>Page Fault:</a:t>
            </a:r>
            <a:r>
              <a:rPr lang="en-US" sz="1700" b="0" i="0" dirty="0">
                <a:solidFill>
                  <a:srgbClr val="273239"/>
                </a:solidFill>
                <a:effectLst/>
                <a:latin typeface="Times New Roman" panose="02020603050405020304" pitchFamily="18" charset="0"/>
                <a:cs typeface="Times New Roman" panose="02020603050405020304" pitchFamily="18" charset="0"/>
              </a:rPr>
              <a:t> This is a case scenario where the page which is requested is not present in the physical memory.</a:t>
            </a:r>
          </a:p>
        </p:txBody>
      </p:sp>
      <p:pic>
        <p:nvPicPr>
          <p:cNvPr id="4098" name="Picture 2" descr="Virtual Address Space">
            <a:extLst>
              <a:ext uri="{FF2B5EF4-FFF2-40B4-BE49-F238E27FC236}">
                <a16:creationId xmlns:a16="http://schemas.microsoft.com/office/drawing/2014/main" id="{512D0960-326A-427B-8C18-9382DD2E4F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473" y="1272207"/>
            <a:ext cx="5881483" cy="44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584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B07C7E-54AC-4348-9342-6361E475A37F}"/>
              </a:ext>
            </a:extLst>
          </p:cNvPr>
          <p:cNvSpPr txBox="1"/>
          <p:nvPr/>
        </p:nvSpPr>
        <p:spPr>
          <a:xfrm>
            <a:off x="217843" y="335845"/>
            <a:ext cx="11572538" cy="6151684"/>
          </a:xfrm>
          <a:prstGeom prst="rect">
            <a:avLst/>
          </a:prstGeom>
          <a:noFill/>
        </p:spPr>
        <p:txBody>
          <a:bodyPr wrap="square">
            <a:spAutoFit/>
          </a:bodyPr>
          <a:lstStyle/>
          <a:p>
            <a:pPr algn="l" fontAlgn="base"/>
            <a:r>
              <a:rPr lang="en-US" b="1" i="0" dirty="0">
                <a:solidFill>
                  <a:srgbClr val="273239"/>
                </a:solidFill>
                <a:effectLst/>
                <a:latin typeface="Nunito" pitchFamily="2" charset="0"/>
              </a:rPr>
              <a:t>Advantages of Using Virtual Address Space in Operating System</a:t>
            </a:r>
          </a:p>
          <a:p>
            <a:pPr lvl="1" fontAlgn="base">
              <a:lnSpc>
                <a:spcPct val="150000"/>
              </a:lnSpc>
              <a:buFont typeface="Arial" panose="020B0604020202020204" pitchFamily="34" charset="0"/>
              <a:buChar char="•"/>
            </a:pPr>
            <a:r>
              <a:rPr lang="en-US" b="0" i="0" dirty="0">
                <a:solidFill>
                  <a:srgbClr val="273239"/>
                </a:solidFill>
                <a:effectLst/>
                <a:latin typeface="Nunito" pitchFamily="2" charset="0"/>
              </a:rPr>
              <a:t>Allows </a:t>
            </a:r>
            <a:r>
              <a:rPr lang="en-US" b="1" i="0" dirty="0">
                <a:solidFill>
                  <a:srgbClr val="273239"/>
                </a:solidFill>
                <a:effectLst/>
                <a:latin typeface="Nunito" pitchFamily="2" charset="0"/>
              </a:rPr>
              <a:t>efficient memory management</a:t>
            </a:r>
            <a:r>
              <a:rPr lang="en-US" b="0" i="0" dirty="0">
                <a:solidFill>
                  <a:srgbClr val="273239"/>
                </a:solidFill>
                <a:effectLst/>
                <a:latin typeface="Nunito" pitchFamily="2" charset="0"/>
              </a:rPr>
              <a:t> and helps to avoid fragmentation issues</a:t>
            </a:r>
          </a:p>
          <a:p>
            <a:pPr lvl="1" fontAlgn="base">
              <a:lnSpc>
                <a:spcPct val="150000"/>
              </a:lnSpc>
              <a:buFont typeface="Arial" panose="020B0604020202020204" pitchFamily="34" charset="0"/>
              <a:buChar char="•"/>
            </a:pPr>
            <a:r>
              <a:rPr lang="en-US" b="0" i="0" dirty="0">
                <a:solidFill>
                  <a:srgbClr val="273239"/>
                </a:solidFill>
                <a:effectLst/>
                <a:latin typeface="Nunito" pitchFamily="2" charset="0"/>
              </a:rPr>
              <a:t>Using this technique gives </a:t>
            </a:r>
            <a:r>
              <a:rPr lang="en-US" b="1" i="0" dirty="0">
                <a:solidFill>
                  <a:srgbClr val="273239"/>
                </a:solidFill>
                <a:effectLst/>
                <a:latin typeface="Nunito" pitchFamily="2" charset="0"/>
              </a:rPr>
              <a:t>memory protection</a:t>
            </a:r>
            <a:r>
              <a:rPr lang="en-US" b="0" i="0" dirty="0">
                <a:solidFill>
                  <a:srgbClr val="273239"/>
                </a:solidFill>
                <a:effectLst/>
                <a:latin typeface="Nunito" pitchFamily="2" charset="0"/>
              </a:rPr>
              <a:t> as it helps to prevent the virtual memory frames from getting accessed anonymously.</a:t>
            </a:r>
          </a:p>
          <a:p>
            <a:pPr lvl="1" fontAlgn="base">
              <a:lnSpc>
                <a:spcPct val="150000"/>
              </a:lnSpc>
              <a:buFont typeface="Arial" panose="020B0604020202020204" pitchFamily="34" charset="0"/>
              <a:buChar char="•"/>
            </a:pPr>
            <a:r>
              <a:rPr lang="en-US" b="1" i="0" dirty="0">
                <a:solidFill>
                  <a:srgbClr val="273239"/>
                </a:solidFill>
                <a:effectLst/>
                <a:latin typeface="Nunito" pitchFamily="2" charset="0"/>
              </a:rPr>
              <a:t>Avoids interference</a:t>
            </a:r>
            <a:r>
              <a:rPr lang="en-US" b="0" i="0" dirty="0">
                <a:solidFill>
                  <a:srgbClr val="273239"/>
                </a:solidFill>
                <a:effectLst/>
                <a:latin typeface="Nunito" pitchFamily="2" charset="0"/>
              </a:rPr>
              <a:t> between processes’ memory spaces which helps to increase the stability of the system.</a:t>
            </a:r>
          </a:p>
          <a:p>
            <a:pPr lvl="1" fontAlgn="base">
              <a:lnSpc>
                <a:spcPct val="150000"/>
              </a:lnSpc>
              <a:buFont typeface="Arial" panose="020B0604020202020204" pitchFamily="34" charset="0"/>
              <a:buChar char="•"/>
            </a:pPr>
            <a:r>
              <a:rPr lang="en-US" b="0" i="0" dirty="0">
                <a:solidFill>
                  <a:srgbClr val="273239"/>
                </a:solidFill>
                <a:effectLst/>
                <a:latin typeface="Nunito" pitchFamily="2" charset="0"/>
              </a:rPr>
              <a:t>It helps to make </a:t>
            </a:r>
            <a:r>
              <a:rPr lang="en-US" b="1" i="0" dirty="0">
                <a:solidFill>
                  <a:srgbClr val="273239"/>
                </a:solidFill>
                <a:effectLst/>
                <a:latin typeface="Nunito" pitchFamily="2" charset="0"/>
              </a:rPr>
              <a:t>efficient usage of the memory</a:t>
            </a:r>
            <a:r>
              <a:rPr lang="en-US" b="0" i="0" dirty="0">
                <a:solidFill>
                  <a:srgbClr val="273239"/>
                </a:solidFill>
                <a:effectLst/>
                <a:latin typeface="Nunito" pitchFamily="2" charset="0"/>
              </a:rPr>
              <a:t> as it helps to share the same memory space for two/more processes.</a:t>
            </a:r>
          </a:p>
          <a:p>
            <a:pPr algn="l" fontAlgn="base"/>
            <a:endParaRPr lang="en-US" b="0" i="0" dirty="0">
              <a:solidFill>
                <a:srgbClr val="273239"/>
              </a:solidFill>
              <a:effectLst/>
              <a:latin typeface="Nunito" pitchFamily="2" charset="0"/>
            </a:endParaRPr>
          </a:p>
          <a:p>
            <a:pPr algn="l" fontAlgn="base"/>
            <a:r>
              <a:rPr lang="en-US" b="1" i="0" dirty="0">
                <a:solidFill>
                  <a:srgbClr val="273239"/>
                </a:solidFill>
                <a:effectLst/>
                <a:latin typeface="Nunito" pitchFamily="2" charset="0"/>
              </a:rPr>
              <a:t>Disadvantages of Using Virtual Address Space in Operating System</a:t>
            </a:r>
          </a:p>
          <a:p>
            <a:pPr algn="l" fontAlgn="base"/>
            <a:endParaRPr lang="en-US" sz="400" b="1" i="0" dirty="0">
              <a:solidFill>
                <a:srgbClr val="273239"/>
              </a:solidFill>
              <a:effectLst/>
              <a:latin typeface="Nunito" pitchFamily="2" charset="0"/>
            </a:endParaRPr>
          </a:p>
          <a:p>
            <a:pPr lvl="1" fontAlgn="base">
              <a:lnSpc>
                <a:spcPct val="150000"/>
              </a:lnSpc>
              <a:buFont typeface="Arial" panose="020B0604020202020204" pitchFamily="34" charset="0"/>
              <a:buChar char="•"/>
            </a:pPr>
            <a:r>
              <a:rPr lang="en-US" b="0" i="0" dirty="0">
                <a:solidFill>
                  <a:srgbClr val="273239"/>
                </a:solidFill>
                <a:effectLst/>
                <a:latin typeface="Nunito" pitchFamily="2" charset="0"/>
              </a:rPr>
              <a:t>Using the Virtual </a:t>
            </a:r>
            <a:r>
              <a:rPr lang="en-US" b="0" i="0" dirty="0" err="1">
                <a:solidFill>
                  <a:srgbClr val="273239"/>
                </a:solidFill>
                <a:effectLst/>
                <a:latin typeface="Nunito" pitchFamily="2" charset="0"/>
              </a:rPr>
              <a:t>Adress</a:t>
            </a:r>
            <a:r>
              <a:rPr lang="en-US" b="0" i="0" dirty="0">
                <a:solidFill>
                  <a:srgbClr val="273239"/>
                </a:solidFill>
                <a:effectLst/>
                <a:latin typeface="Nunito" pitchFamily="2" charset="0"/>
              </a:rPr>
              <a:t> Space process adds </a:t>
            </a:r>
            <a:r>
              <a:rPr lang="en-US" b="1" i="0" dirty="0">
                <a:solidFill>
                  <a:srgbClr val="273239"/>
                </a:solidFill>
                <a:effectLst/>
                <a:latin typeface="Nunito" pitchFamily="2" charset="0"/>
              </a:rPr>
              <a:t>more complexity</a:t>
            </a:r>
            <a:r>
              <a:rPr lang="en-US" b="0" i="0" dirty="0">
                <a:solidFill>
                  <a:srgbClr val="273239"/>
                </a:solidFill>
                <a:effectLst/>
                <a:latin typeface="Nunito" pitchFamily="2" charset="0"/>
              </a:rPr>
              <a:t> to the memory management system as there are several steps that are carried on to make it work.</a:t>
            </a:r>
          </a:p>
          <a:p>
            <a:pPr lvl="1" fontAlgn="base">
              <a:lnSpc>
                <a:spcPct val="150000"/>
              </a:lnSpc>
              <a:buFont typeface="Arial" panose="020B0604020202020204" pitchFamily="34" charset="0"/>
              <a:buChar char="•"/>
            </a:pPr>
            <a:r>
              <a:rPr lang="en-US" b="1" i="0" dirty="0">
                <a:solidFill>
                  <a:srgbClr val="273239"/>
                </a:solidFill>
                <a:effectLst/>
                <a:latin typeface="Nunito" pitchFamily="2" charset="0"/>
              </a:rPr>
              <a:t>Managing the Page table</a:t>
            </a:r>
            <a:r>
              <a:rPr lang="en-US" b="0" i="0" dirty="0">
                <a:solidFill>
                  <a:srgbClr val="273239"/>
                </a:solidFill>
                <a:effectLst/>
                <a:latin typeface="Nunito" pitchFamily="2" charset="0"/>
              </a:rPr>
              <a:t> is more work and it also adds to the increase in complexity of the process.</a:t>
            </a:r>
          </a:p>
          <a:p>
            <a:pPr lvl="1" fontAlgn="base">
              <a:lnSpc>
                <a:spcPct val="150000"/>
              </a:lnSpc>
              <a:buFont typeface="Arial" panose="020B0604020202020204" pitchFamily="34" charset="0"/>
              <a:buChar char="•"/>
            </a:pPr>
            <a:r>
              <a:rPr lang="en-US" b="0" i="0" dirty="0">
                <a:solidFill>
                  <a:srgbClr val="273239"/>
                </a:solidFill>
                <a:effectLst/>
                <a:latin typeface="Nunito" pitchFamily="2" charset="0"/>
              </a:rPr>
              <a:t>Additional space is used to include the Page Table which maintains the mapping between the virtual and physical memory.</a:t>
            </a:r>
          </a:p>
        </p:txBody>
      </p:sp>
    </p:spTree>
    <p:extLst>
      <p:ext uri="{BB962C8B-B14F-4D97-AF65-F5344CB8AC3E}">
        <p14:creationId xmlns:p14="http://schemas.microsoft.com/office/powerpoint/2010/main" val="2311273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8E598B-D63F-4C0D-930E-79FCBB602762}"/>
              </a:ext>
            </a:extLst>
          </p:cNvPr>
          <p:cNvSpPr txBox="1"/>
          <p:nvPr/>
        </p:nvSpPr>
        <p:spPr>
          <a:xfrm>
            <a:off x="174811" y="178604"/>
            <a:ext cx="11809207" cy="6186309"/>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How Process Management is Done in Distributed Systems ?</a:t>
            </a:r>
          </a:p>
          <a:p>
            <a:pPr algn="just" rtl="0" fontAlgn="base"/>
            <a:r>
              <a:rPr lang="en-US" b="0" i="0" dirty="0">
                <a:solidFill>
                  <a:srgbClr val="273239"/>
                </a:solidFill>
                <a:effectLst/>
                <a:latin typeface="Times New Roman" panose="02020603050405020304" pitchFamily="18" charset="0"/>
                <a:cs typeface="Times New Roman" panose="02020603050405020304" pitchFamily="18" charset="0"/>
              </a:rPr>
              <a:t>Process management has different ways to share the process among all the processors, and other nodes that are a part of a distributed system. There are following 3 policies &amp; mechanisms defined to do so let’s have a look at each of them.</a:t>
            </a:r>
          </a:p>
          <a:p>
            <a:pPr algn="l" fontAlgn="base"/>
            <a:r>
              <a:rPr lang="en-US" b="1" i="0" dirty="0">
                <a:solidFill>
                  <a:srgbClr val="273239"/>
                </a:solidFill>
                <a:effectLst/>
                <a:latin typeface="Times New Roman" panose="02020603050405020304" pitchFamily="18" charset="0"/>
                <a:cs typeface="Times New Roman" panose="02020603050405020304" pitchFamily="18" charset="0"/>
              </a:rPr>
              <a:t>1. Process Allocation</a:t>
            </a:r>
          </a:p>
          <a:p>
            <a:pPr algn="just" rtl="0" fontAlgn="base"/>
            <a:r>
              <a:rPr lang="en-US" b="0" i="0" u="sng" dirty="0">
                <a:solidFill>
                  <a:srgbClr val="273239"/>
                </a:solidFill>
                <a:effectLst/>
                <a:latin typeface="Times New Roman" panose="02020603050405020304" pitchFamily="18" charset="0"/>
                <a:cs typeface="Times New Roman" panose="02020603050405020304" pitchFamily="18" charset="0"/>
                <a:hlinkClick r:id="rId2"/>
              </a:rPr>
              <a:t>Process Allocation</a:t>
            </a:r>
            <a:r>
              <a:rPr lang="en-US" b="0" i="0" dirty="0">
                <a:solidFill>
                  <a:srgbClr val="273239"/>
                </a:solidFill>
                <a:effectLst/>
                <a:latin typeface="Times New Roman" panose="02020603050405020304" pitchFamily="18" charset="0"/>
                <a:cs typeface="Times New Roman" panose="02020603050405020304" pitchFamily="18" charset="0"/>
              </a:rPr>
              <a:t> deals with allocating processor, or node, or some fixed size of memory to the process (size may vary as the requirements of the process increase). This is initial procedure when the process is born and is about to perform the assigned tasks.</a:t>
            </a:r>
          </a:p>
          <a:p>
            <a:pPr algn="l" fontAlgn="base"/>
            <a:r>
              <a:rPr lang="en-US" b="1" i="0" dirty="0">
                <a:solidFill>
                  <a:srgbClr val="273239"/>
                </a:solidFill>
                <a:effectLst/>
                <a:latin typeface="Times New Roman" panose="02020603050405020304" pitchFamily="18" charset="0"/>
                <a:cs typeface="Times New Roman" panose="02020603050405020304" pitchFamily="18" charset="0"/>
              </a:rPr>
              <a:t>2. Process Migration</a:t>
            </a:r>
          </a:p>
          <a:p>
            <a:pPr algn="just" rtl="0" fontAlgn="base"/>
            <a:r>
              <a:rPr lang="en-US" b="0" i="0" u="sng" dirty="0">
                <a:solidFill>
                  <a:srgbClr val="273239"/>
                </a:solidFill>
                <a:effectLst/>
                <a:latin typeface="Times New Roman" panose="02020603050405020304" pitchFamily="18" charset="0"/>
                <a:cs typeface="Times New Roman" panose="02020603050405020304" pitchFamily="18" charset="0"/>
                <a:hlinkClick r:id="rId3"/>
              </a:rPr>
              <a:t>Process migration</a:t>
            </a:r>
            <a:r>
              <a:rPr lang="en-US" b="0" i="0" dirty="0">
                <a:solidFill>
                  <a:srgbClr val="273239"/>
                </a:solidFill>
                <a:effectLst/>
                <a:latin typeface="Times New Roman" panose="02020603050405020304" pitchFamily="18" charset="0"/>
                <a:cs typeface="Times New Roman" panose="02020603050405020304" pitchFamily="18" charset="0"/>
              </a:rPr>
              <a:t> as its name indicates, is the shifting (or migrating) the process to the desired node or processor. Migration can be done for many reasons like load balancing if the current node on which it was executing has exhausted its limit of handling a certain amount of processes at a time, or it could be for resource utilization. Process Migration is further of 2 types :</a:t>
            </a:r>
          </a:p>
          <a:p>
            <a:pPr algn="l" fontAlgn="base">
              <a:buFont typeface="+mj-lt"/>
              <a:buAutoNum type="arabicPeriod"/>
            </a:pPr>
            <a:r>
              <a:rPr lang="en-US" b="1" i="0" dirty="0">
                <a:solidFill>
                  <a:srgbClr val="273239"/>
                </a:solidFill>
                <a:effectLst/>
                <a:latin typeface="Times New Roman" panose="02020603050405020304" pitchFamily="18" charset="0"/>
                <a:cs typeface="Times New Roman" panose="02020603050405020304" pitchFamily="18" charset="0"/>
              </a:rPr>
              <a:t>Non Pre-emptive Migration:</a:t>
            </a:r>
            <a:r>
              <a:rPr lang="en-US" b="0" i="0" dirty="0">
                <a:solidFill>
                  <a:srgbClr val="273239"/>
                </a:solidFill>
                <a:effectLst/>
                <a:latin typeface="Times New Roman" panose="02020603050405020304" pitchFamily="18" charset="0"/>
                <a:cs typeface="Times New Roman" panose="02020603050405020304" pitchFamily="18" charset="0"/>
              </a:rPr>
              <a:t> The process is migrated before starting its execution on the source node that is, the node on which the process was born, before starting its execution it will migrate to its target node.</a:t>
            </a:r>
          </a:p>
          <a:p>
            <a:pPr algn="l" fontAlgn="base">
              <a:buFont typeface="+mj-lt"/>
              <a:buAutoNum type="arabicPeriod" startAt="2"/>
            </a:pPr>
            <a:r>
              <a:rPr lang="en-US" b="1" i="0" dirty="0">
                <a:solidFill>
                  <a:srgbClr val="273239"/>
                </a:solidFill>
                <a:effectLst/>
                <a:latin typeface="Times New Roman" panose="02020603050405020304" pitchFamily="18" charset="0"/>
                <a:cs typeface="Times New Roman" panose="02020603050405020304" pitchFamily="18" charset="0"/>
              </a:rPr>
              <a:t>Pre-emptive Migration:</a:t>
            </a:r>
            <a:r>
              <a:rPr lang="en-US" b="0" i="0" dirty="0">
                <a:solidFill>
                  <a:srgbClr val="273239"/>
                </a:solidFill>
                <a:effectLst/>
                <a:latin typeface="Times New Roman" panose="02020603050405020304" pitchFamily="18" charset="0"/>
                <a:cs typeface="Times New Roman" panose="02020603050405020304" pitchFamily="18" charset="0"/>
              </a:rPr>
              <a:t> In this case, the process has already started its execution but due to some unexpected factors or demands it needs to be migrated to other nodes. This is a costly procedure as this requires the OS to save the state of the process, all the related information like process id, files it has opened, program counter, state, priority </a:t>
            </a:r>
            <a:r>
              <a:rPr lang="en-US" b="0" i="0" dirty="0" err="1">
                <a:solidFill>
                  <a:srgbClr val="273239"/>
                </a:solidFill>
                <a:effectLst/>
                <a:latin typeface="Times New Roman" panose="02020603050405020304" pitchFamily="18" charset="0"/>
                <a:cs typeface="Times New Roman" panose="02020603050405020304" pitchFamily="18" charset="0"/>
              </a:rPr>
              <a:t>etc</a:t>
            </a:r>
            <a:r>
              <a:rPr lang="en-US" b="0" i="0" dirty="0">
                <a:solidFill>
                  <a:srgbClr val="273239"/>
                </a:solidFill>
                <a:effectLst/>
                <a:latin typeface="Times New Roman" panose="02020603050405020304" pitchFamily="18" charset="0"/>
                <a:cs typeface="Times New Roman" panose="02020603050405020304" pitchFamily="18" charset="0"/>
              </a:rPr>
              <a:t> to be save in the </a:t>
            </a:r>
            <a:r>
              <a:rPr lang="en-US" b="0" i="0" u="sng" dirty="0">
                <a:solidFill>
                  <a:srgbClr val="273239"/>
                </a:solidFill>
                <a:effectLst/>
                <a:latin typeface="Times New Roman" panose="02020603050405020304" pitchFamily="18" charset="0"/>
                <a:cs typeface="Times New Roman" panose="02020603050405020304" pitchFamily="18" charset="0"/>
                <a:hlinkClick r:id="rId4"/>
              </a:rPr>
              <a:t>Process Control Block (PCB)</a:t>
            </a:r>
            <a:endParaRPr lang="en-US" b="0" i="0" dirty="0">
              <a:solidFill>
                <a:srgbClr val="273239"/>
              </a:solidFill>
              <a:effectLst/>
              <a:latin typeface="Times New Roman" panose="02020603050405020304" pitchFamily="18" charset="0"/>
              <a:cs typeface="Times New Roman" panose="02020603050405020304" pitchFamily="18" charset="0"/>
            </a:endParaRPr>
          </a:p>
          <a:p>
            <a:pPr algn="l" fontAlgn="base"/>
            <a:r>
              <a:rPr lang="en-US" b="1" i="0" dirty="0">
                <a:solidFill>
                  <a:srgbClr val="273239"/>
                </a:solidFill>
                <a:effectLst/>
                <a:latin typeface="Times New Roman" panose="02020603050405020304" pitchFamily="18" charset="0"/>
                <a:cs typeface="Times New Roman" panose="02020603050405020304" pitchFamily="18" charset="0"/>
              </a:rPr>
              <a:t>3. Threads</a:t>
            </a:r>
          </a:p>
          <a:p>
            <a:pPr algn="just" rtl="0" fontAlgn="base"/>
            <a:r>
              <a:rPr lang="en-US" b="0" i="0" u="sng" dirty="0">
                <a:solidFill>
                  <a:srgbClr val="273239"/>
                </a:solidFill>
                <a:effectLst/>
                <a:latin typeface="Times New Roman" panose="02020603050405020304" pitchFamily="18" charset="0"/>
                <a:cs typeface="Times New Roman" panose="02020603050405020304" pitchFamily="18" charset="0"/>
                <a:hlinkClick r:id="rId5"/>
              </a:rPr>
              <a:t>Threads</a:t>
            </a:r>
            <a:r>
              <a:rPr lang="en-US" b="0" i="0" dirty="0">
                <a:solidFill>
                  <a:srgbClr val="273239"/>
                </a:solidFill>
                <a:effectLst/>
                <a:latin typeface="Times New Roman" panose="02020603050405020304" pitchFamily="18" charset="0"/>
                <a:cs typeface="Times New Roman" panose="02020603050405020304" pitchFamily="18" charset="0"/>
              </a:rPr>
              <a:t> in distributed system play a major role, dividing the process in multiple parts each having their own control flow of execution and hence achieving parallel computing. This parallel computing helps in improvising the overall efficiency of the distributed system.</a:t>
            </a:r>
          </a:p>
        </p:txBody>
      </p:sp>
    </p:spTree>
    <p:extLst>
      <p:ext uri="{BB962C8B-B14F-4D97-AF65-F5344CB8AC3E}">
        <p14:creationId xmlns:p14="http://schemas.microsoft.com/office/powerpoint/2010/main" val="49024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3A4E8A-A44A-4C2F-9A8F-175AE625A834}"/>
              </a:ext>
            </a:extLst>
          </p:cNvPr>
          <p:cNvSpPr txBox="1"/>
          <p:nvPr/>
        </p:nvSpPr>
        <p:spPr>
          <a:xfrm>
            <a:off x="196328" y="75306"/>
            <a:ext cx="11809206" cy="923330"/>
          </a:xfrm>
          <a:prstGeom prst="rect">
            <a:avLst/>
          </a:prstGeom>
          <a:noFill/>
        </p:spPr>
        <p:txBody>
          <a:bodyPr wrap="square">
            <a:spAutoFit/>
          </a:bodyPr>
          <a:lstStyle/>
          <a:p>
            <a:pPr algn="just" fontAlgn="base"/>
            <a:r>
              <a:rPr lang="en-US" b="1" i="0" dirty="0">
                <a:solidFill>
                  <a:srgbClr val="273239"/>
                </a:solidFill>
                <a:effectLst/>
                <a:latin typeface="Times New Roman" panose="02020603050405020304" pitchFamily="18" charset="0"/>
                <a:cs typeface="Times New Roman" panose="02020603050405020304" pitchFamily="18" charset="0"/>
              </a:rPr>
              <a:t>Process Management in Distributed Systems</a:t>
            </a:r>
          </a:p>
          <a:p>
            <a:pPr algn="just" rtl="0" fontAlgn="base"/>
            <a:r>
              <a:rPr lang="en-US" b="0" i="0" dirty="0">
                <a:solidFill>
                  <a:srgbClr val="273239"/>
                </a:solidFill>
                <a:effectLst/>
                <a:latin typeface="Times New Roman" panose="02020603050405020304" pitchFamily="18" charset="0"/>
                <a:cs typeface="Times New Roman" panose="02020603050405020304" pitchFamily="18" charset="0"/>
              </a:rPr>
              <a:t>The process management in the Distributed System takes place through various collaborative mechanism among the processes residing in the system and it takes place with a set of steps. We’ll first have a basic overview of it and then go in its details.</a:t>
            </a:r>
          </a:p>
        </p:txBody>
      </p:sp>
      <p:sp>
        <p:nvSpPr>
          <p:cNvPr id="5" name="TextBox 4">
            <a:extLst>
              <a:ext uri="{FF2B5EF4-FFF2-40B4-BE49-F238E27FC236}">
                <a16:creationId xmlns:a16="http://schemas.microsoft.com/office/drawing/2014/main" id="{53610E64-CD62-42B6-A0F2-DF7B06B22F68}"/>
              </a:ext>
            </a:extLst>
          </p:cNvPr>
          <p:cNvSpPr txBox="1"/>
          <p:nvPr/>
        </p:nvSpPr>
        <p:spPr>
          <a:xfrm>
            <a:off x="196328" y="1046627"/>
            <a:ext cx="11809206" cy="5509200"/>
          </a:xfrm>
          <a:prstGeom prst="rect">
            <a:avLst/>
          </a:prstGeom>
          <a:noFill/>
        </p:spPr>
        <p:txBody>
          <a:bodyPr wrap="square">
            <a:spAutoFit/>
          </a:bodyPr>
          <a:lstStyle/>
          <a:p>
            <a:pPr algn="just" fontAlgn="base"/>
            <a:r>
              <a:rPr lang="en-US" sz="1600" b="1" i="0" dirty="0">
                <a:solidFill>
                  <a:srgbClr val="273239"/>
                </a:solidFill>
                <a:effectLst/>
                <a:latin typeface="Times New Roman" panose="02020603050405020304" pitchFamily="18" charset="0"/>
                <a:cs typeface="Times New Roman" panose="02020603050405020304" pitchFamily="18" charset="0"/>
              </a:rPr>
              <a:t>Foundation of Process Management</a:t>
            </a:r>
          </a:p>
          <a:p>
            <a:pPr algn="just" rtl="0" fontAlgn="base"/>
            <a:r>
              <a:rPr lang="en-US" sz="1600" b="0" i="0" dirty="0">
                <a:solidFill>
                  <a:srgbClr val="273239"/>
                </a:solidFill>
                <a:effectLst/>
                <a:latin typeface="Times New Roman" panose="02020603050405020304" pitchFamily="18" charset="0"/>
                <a:cs typeface="Times New Roman" panose="02020603050405020304" pitchFamily="18" charset="0"/>
              </a:rPr>
              <a:t>The following tasks are the foundation of process management:</a:t>
            </a:r>
          </a:p>
          <a:p>
            <a:pPr algn="just" fontAlgn="base"/>
            <a:r>
              <a:rPr lang="en-US" sz="1600" b="1" i="0" dirty="0">
                <a:solidFill>
                  <a:srgbClr val="273239"/>
                </a:solidFill>
                <a:effectLst/>
                <a:latin typeface="Times New Roman" panose="02020603050405020304" pitchFamily="18" charset="0"/>
                <a:cs typeface="Times New Roman" panose="02020603050405020304" pitchFamily="18" charset="0"/>
              </a:rPr>
              <a:t>1. Process creation and termination</a:t>
            </a:r>
          </a:p>
          <a:p>
            <a:pPr algn="just" rtl="0" fontAlgn="base"/>
            <a:r>
              <a:rPr lang="en-US" sz="1600" b="1" i="0" dirty="0">
                <a:solidFill>
                  <a:srgbClr val="273239"/>
                </a:solidFill>
                <a:effectLst/>
                <a:latin typeface="Times New Roman" panose="02020603050405020304" pitchFamily="18" charset="0"/>
                <a:cs typeface="Times New Roman" panose="02020603050405020304" pitchFamily="18" charset="0"/>
              </a:rPr>
              <a:t>Creation:</a:t>
            </a:r>
            <a:r>
              <a:rPr lang="en-US" sz="1600" b="0" i="0" dirty="0">
                <a:solidFill>
                  <a:srgbClr val="273239"/>
                </a:solidFill>
                <a:effectLst/>
                <a:latin typeface="Times New Roman" panose="02020603050405020304" pitchFamily="18" charset="0"/>
                <a:cs typeface="Times New Roman" panose="02020603050405020304" pitchFamily="18" charset="0"/>
              </a:rPr>
              <a:t> When the program moves from secondary memory to main memory, it becomes a process and that’s when the real procedure starts. In the context of Distributed System, the initialization of process can be done by one of the node in the system, user’s request , or required as dependency by other system’s component, forked() by other processes as a part of some bigger functionality.</a:t>
            </a:r>
          </a:p>
          <a:p>
            <a:pPr algn="just" rtl="0" fontAlgn="base"/>
            <a:r>
              <a:rPr lang="en-US" sz="1600" b="1" i="0" dirty="0">
                <a:solidFill>
                  <a:srgbClr val="273239"/>
                </a:solidFill>
                <a:effectLst/>
                <a:latin typeface="Times New Roman" panose="02020603050405020304" pitchFamily="18" charset="0"/>
                <a:cs typeface="Times New Roman" panose="02020603050405020304" pitchFamily="18" charset="0"/>
              </a:rPr>
              <a:t>Termination:</a:t>
            </a:r>
            <a:r>
              <a:rPr lang="en-US" sz="1600" b="0" i="0" dirty="0">
                <a:solidFill>
                  <a:srgbClr val="273239"/>
                </a:solidFill>
                <a:effectLst/>
                <a:latin typeface="Times New Roman" panose="02020603050405020304" pitchFamily="18" charset="0"/>
                <a:cs typeface="Times New Roman" panose="02020603050405020304" pitchFamily="18" charset="0"/>
              </a:rPr>
              <a:t> A process can be terminated either voluntarily or involuntarily by one of the node in the run-time environment. The voluntary termination is done when the process has completed its task and the process might be terminated by the OS if its consuming resources beyond a certain criteria set by the distributed system.</a:t>
            </a:r>
          </a:p>
          <a:p>
            <a:pPr algn="just" fontAlgn="base"/>
            <a:r>
              <a:rPr lang="en-US" sz="1600" b="1" i="0" dirty="0">
                <a:solidFill>
                  <a:srgbClr val="273239"/>
                </a:solidFill>
                <a:effectLst/>
                <a:latin typeface="Times New Roman" panose="02020603050405020304" pitchFamily="18" charset="0"/>
                <a:cs typeface="Times New Roman" panose="02020603050405020304" pitchFamily="18" charset="0"/>
              </a:rPr>
              <a:t>2. Process Coordination</a:t>
            </a:r>
          </a:p>
          <a:p>
            <a:pPr algn="just" rtl="0" fontAlgn="base"/>
            <a:r>
              <a:rPr lang="en-US" sz="1600" b="0" i="0" dirty="0">
                <a:solidFill>
                  <a:srgbClr val="273239"/>
                </a:solidFill>
                <a:effectLst/>
                <a:latin typeface="Times New Roman" panose="02020603050405020304" pitchFamily="18" charset="0"/>
                <a:cs typeface="Times New Roman" panose="02020603050405020304" pitchFamily="18" charset="0"/>
              </a:rPr>
              <a:t>As a part of a whole system with multiple nodes in it, Process coordination (or otherwise known as process synchronization) becomes crucial part of managing the overall system, very frequently, our distributed system may come across the scenario when multiple process have to agree on a single decision based on some criteria. This agreement is governed by various algorithms like 2 – Phase Commit (2-PC) and 3 – Phase Commit (3-PC) algorithms.</a:t>
            </a:r>
          </a:p>
          <a:p>
            <a:pPr algn="just" fontAlgn="base"/>
            <a:r>
              <a:rPr lang="en-US" sz="1600" b="1" i="0" dirty="0">
                <a:solidFill>
                  <a:srgbClr val="273239"/>
                </a:solidFill>
                <a:effectLst/>
                <a:latin typeface="Times New Roman" panose="02020603050405020304" pitchFamily="18" charset="0"/>
                <a:cs typeface="Times New Roman" panose="02020603050405020304" pitchFamily="18" charset="0"/>
              </a:rPr>
              <a:t>3. Fault Tolerance</a:t>
            </a:r>
          </a:p>
          <a:p>
            <a:pPr algn="just" rtl="0" fontAlgn="base"/>
            <a:r>
              <a:rPr lang="en-US" sz="1600" b="0" i="0" dirty="0">
                <a:solidFill>
                  <a:srgbClr val="273239"/>
                </a:solidFill>
                <a:effectLst/>
                <a:latin typeface="Times New Roman" panose="02020603050405020304" pitchFamily="18" charset="0"/>
                <a:cs typeface="Times New Roman" panose="02020603050405020304" pitchFamily="18" charset="0"/>
              </a:rPr>
              <a:t>Fault tolerance is the ability of the system to give response to the client even in case of system failure. The distributed system does this by replicating the data across various nodes, so if one of the node fails for any reason like under maintenance, or down due to hardware failure then the system will fetch the data from other nodes.</a:t>
            </a:r>
          </a:p>
          <a:p>
            <a:pPr algn="just" fontAlgn="base"/>
            <a:r>
              <a:rPr lang="en-US" sz="1600" b="1" i="0" dirty="0">
                <a:solidFill>
                  <a:srgbClr val="273239"/>
                </a:solidFill>
                <a:effectLst/>
                <a:latin typeface="Times New Roman" panose="02020603050405020304" pitchFamily="18" charset="0"/>
                <a:cs typeface="Times New Roman" panose="02020603050405020304" pitchFamily="18" charset="0"/>
              </a:rPr>
              <a:t>4. Load Balancing</a:t>
            </a:r>
          </a:p>
          <a:p>
            <a:pPr algn="just" rtl="0" fontAlgn="base"/>
            <a:r>
              <a:rPr lang="en-US" sz="1600" b="0" i="0" dirty="0">
                <a:solidFill>
                  <a:srgbClr val="273239"/>
                </a:solidFill>
                <a:effectLst/>
                <a:latin typeface="Times New Roman" panose="02020603050405020304" pitchFamily="18" charset="0"/>
                <a:cs typeface="Times New Roman" panose="02020603050405020304" pitchFamily="18" charset="0"/>
              </a:rPr>
              <a:t>This feature roots mainly from Database management system (for delegating requests to other servers). Load Balancing is one of the major feature that forms the core of distributed system a process needs to be developed in a certain way that after reaching a pre-defined limit of request on a specific node, further upcoming requests will be handled by other nodes.</a:t>
            </a:r>
          </a:p>
        </p:txBody>
      </p:sp>
    </p:spTree>
    <p:extLst>
      <p:ext uri="{BB962C8B-B14F-4D97-AF65-F5344CB8AC3E}">
        <p14:creationId xmlns:p14="http://schemas.microsoft.com/office/powerpoint/2010/main" val="1951947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6399B7-8079-42A2-A2F5-A5A1D8F91437}"/>
              </a:ext>
            </a:extLst>
          </p:cNvPr>
          <p:cNvSpPr txBox="1"/>
          <p:nvPr/>
        </p:nvSpPr>
        <p:spPr>
          <a:xfrm>
            <a:off x="64545" y="990514"/>
            <a:ext cx="11992982" cy="923330"/>
          </a:xfrm>
          <a:prstGeom prst="rect">
            <a:avLst/>
          </a:prstGeom>
          <a:noFill/>
        </p:spPr>
        <p:txBody>
          <a:bodyPr wrap="square">
            <a:spAutoFit/>
          </a:bodyPr>
          <a:lstStyle/>
          <a:p>
            <a:pPr algn="just"/>
            <a:r>
              <a:rPr lang="en-US" b="0" i="0" dirty="0">
                <a:solidFill>
                  <a:srgbClr val="273239"/>
                </a:solidFill>
                <a:effectLst/>
                <a:latin typeface="Times New Roman" panose="02020603050405020304" pitchFamily="18" charset="0"/>
                <a:cs typeface="Times New Roman" panose="02020603050405020304" pitchFamily="18" charset="0"/>
              </a:rPr>
              <a:t>A thread is a single sequence stream within a process. Threads are also called lightweight processes as they possess some of the properties of processes. Each thread belongs to exactly one process. In an operating system that supports multithreading, the process can consist of many threads.</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188C78F-A8F7-429B-84DC-A4155DEC18D9}"/>
              </a:ext>
            </a:extLst>
          </p:cNvPr>
          <p:cNvSpPr txBox="1"/>
          <p:nvPr/>
        </p:nvSpPr>
        <p:spPr>
          <a:xfrm>
            <a:off x="64545" y="333486"/>
            <a:ext cx="11887200" cy="523220"/>
          </a:xfrm>
          <a:prstGeom prst="rect">
            <a:avLst/>
          </a:prstGeom>
          <a:noFill/>
        </p:spPr>
        <p:txBody>
          <a:bodyPr wrap="square">
            <a:spAutoFit/>
          </a:bodyPr>
          <a:lstStyle/>
          <a:p>
            <a:pPr algn="l" fontAlgn="base"/>
            <a:r>
              <a:rPr lang="en-US" sz="2800" b="1" i="0" dirty="0">
                <a:solidFill>
                  <a:srgbClr val="273239"/>
                </a:solidFill>
                <a:effectLst/>
                <a:latin typeface="Times New Roman" panose="02020603050405020304" pitchFamily="18" charset="0"/>
                <a:cs typeface="Times New Roman" panose="02020603050405020304" pitchFamily="18" charset="0"/>
              </a:rPr>
              <a:t>Thread</a:t>
            </a:r>
          </a:p>
        </p:txBody>
      </p:sp>
      <p:sp>
        <p:nvSpPr>
          <p:cNvPr id="7" name="TextBox 6">
            <a:extLst>
              <a:ext uri="{FF2B5EF4-FFF2-40B4-BE49-F238E27FC236}">
                <a16:creationId xmlns:a16="http://schemas.microsoft.com/office/drawing/2014/main" id="{E7FEC88F-E687-439F-A65A-2682D46C97D9}"/>
              </a:ext>
            </a:extLst>
          </p:cNvPr>
          <p:cNvSpPr txBox="1"/>
          <p:nvPr/>
        </p:nvSpPr>
        <p:spPr>
          <a:xfrm>
            <a:off x="86060" y="2029836"/>
            <a:ext cx="11949952" cy="4336059"/>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Why Do We Need Thread?</a:t>
            </a:r>
          </a:p>
          <a:p>
            <a:pPr algn="l"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Threads run in parallel improving the application performance. Each such thread has its own CPU state and stack, but they share the address space of the process and the environment. </a:t>
            </a:r>
          </a:p>
          <a:p>
            <a:pPr algn="l"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Threads can share common data so they do not need to use </a:t>
            </a:r>
            <a:r>
              <a:rPr lang="en-US" b="0" i="0" u="sng" dirty="0">
                <a:solidFill>
                  <a:srgbClr val="273239"/>
                </a:solidFill>
                <a:effectLst/>
                <a:latin typeface="Times New Roman" panose="02020603050405020304" pitchFamily="18" charset="0"/>
                <a:cs typeface="Times New Roman" panose="02020603050405020304" pitchFamily="18" charset="0"/>
                <a:hlinkClick r:id="rId2"/>
              </a:rPr>
              <a:t>inter-process communication</a:t>
            </a:r>
            <a:r>
              <a:rPr lang="en-US" b="0" i="0" dirty="0">
                <a:solidFill>
                  <a:srgbClr val="273239"/>
                </a:solidFill>
                <a:effectLst/>
                <a:latin typeface="Times New Roman" panose="02020603050405020304" pitchFamily="18" charset="0"/>
                <a:cs typeface="Times New Roman" panose="02020603050405020304" pitchFamily="18" charset="0"/>
              </a:rPr>
              <a:t>. Like the processes, threads also have states like ready, executing, blocked, etc. </a:t>
            </a:r>
          </a:p>
          <a:p>
            <a:pPr algn="l" fontAlgn="base">
              <a:buFont typeface="Arial" panose="020B0604020202020204" pitchFamily="34" charset="0"/>
              <a:buChar char="•"/>
            </a:pPr>
            <a:r>
              <a:rPr lang="en-US" b="1" i="0" dirty="0">
                <a:solidFill>
                  <a:srgbClr val="273239"/>
                </a:solidFill>
                <a:effectLst/>
                <a:latin typeface="Times New Roman" panose="02020603050405020304" pitchFamily="18" charset="0"/>
                <a:cs typeface="Times New Roman" panose="02020603050405020304" pitchFamily="18" charset="0"/>
              </a:rPr>
              <a:t>Priority</a:t>
            </a:r>
            <a:r>
              <a:rPr lang="en-US" b="0" i="0" dirty="0">
                <a:solidFill>
                  <a:srgbClr val="273239"/>
                </a:solidFill>
                <a:effectLst/>
                <a:latin typeface="Times New Roman" panose="02020603050405020304" pitchFamily="18" charset="0"/>
                <a:cs typeface="Times New Roman" panose="02020603050405020304" pitchFamily="18" charset="0"/>
              </a:rPr>
              <a:t> can be assigned to the threads just like the process, and the highest priority thread is scheduled first.</a:t>
            </a:r>
          </a:p>
          <a:p>
            <a:pPr algn="l"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Each thread has its own </a:t>
            </a:r>
            <a:r>
              <a:rPr lang="en-US" b="0" i="0" u="sng" dirty="0">
                <a:solidFill>
                  <a:srgbClr val="273239"/>
                </a:solidFill>
                <a:effectLst/>
                <a:latin typeface="Times New Roman" panose="02020603050405020304" pitchFamily="18" charset="0"/>
                <a:cs typeface="Times New Roman" panose="02020603050405020304" pitchFamily="18" charset="0"/>
                <a:hlinkClick r:id="rId3"/>
              </a:rPr>
              <a:t>Thread Control Block (TCB)</a:t>
            </a:r>
            <a:r>
              <a:rPr lang="en-US" b="0" i="0" dirty="0">
                <a:solidFill>
                  <a:srgbClr val="273239"/>
                </a:solidFill>
                <a:effectLst/>
                <a:latin typeface="Times New Roman" panose="02020603050405020304" pitchFamily="18" charset="0"/>
                <a:cs typeface="Times New Roman" panose="02020603050405020304" pitchFamily="18" charset="0"/>
              </a:rPr>
              <a:t>. Like the process, a context switch occurs for the thread, and register contents are saved in (TCB). </a:t>
            </a:r>
          </a:p>
          <a:p>
            <a:pPr algn="l"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As threads share the same address space and resources, synchronization is also required for the various activities of the thread.</a:t>
            </a:r>
          </a:p>
          <a:p>
            <a:pPr algn="l" fontAlgn="base"/>
            <a:r>
              <a:rPr lang="en-US" b="1" i="0" dirty="0">
                <a:solidFill>
                  <a:srgbClr val="273239"/>
                </a:solidFill>
                <a:effectLst/>
                <a:latin typeface="Times New Roman" panose="02020603050405020304" pitchFamily="18" charset="0"/>
                <a:cs typeface="Times New Roman" panose="02020603050405020304" pitchFamily="18" charset="0"/>
              </a:rPr>
              <a:t>Components of Threads</a:t>
            </a:r>
          </a:p>
          <a:p>
            <a:pPr algn="just" rtl="0" fontAlgn="base"/>
            <a:r>
              <a:rPr lang="en-US" b="0" i="0" dirty="0">
                <a:solidFill>
                  <a:srgbClr val="273239"/>
                </a:solidFill>
                <a:effectLst/>
                <a:latin typeface="Times New Roman" panose="02020603050405020304" pitchFamily="18" charset="0"/>
                <a:cs typeface="Times New Roman" panose="02020603050405020304" pitchFamily="18" charset="0"/>
              </a:rPr>
              <a:t>These are the basic components of the Operating System.</a:t>
            </a:r>
          </a:p>
          <a:p>
            <a:pPr algn="l" fontAlgn="base">
              <a:lnSpc>
                <a:spcPct val="150000"/>
              </a:lnSpc>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Stack Space</a:t>
            </a:r>
          </a:p>
          <a:p>
            <a:pPr algn="l" fontAlgn="base">
              <a:lnSpc>
                <a:spcPct val="150000"/>
              </a:lnSpc>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Register Set</a:t>
            </a:r>
          </a:p>
          <a:p>
            <a:pPr algn="l" fontAlgn="base">
              <a:lnSpc>
                <a:spcPct val="150000"/>
              </a:lnSpc>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Program Counter</a:t>
            </a:r>
          </a:p>
        </p:txBody>
      </p:sp>
    </p:spTree>
    <p:extLst>
      <p:ext uri="{BB962C8B-B14F-4D97-AF65-F5344CB8AC3E}">
        <p14:creationId xmlns:p14="http://schemas.microsoft.com/office/powerpoint/2010/main" val="378254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box">
            <a:extLst>
              <a:ext uri="{FF2B5EF4-FFF2-40B4-BE49-F238E27FC236}">
                <a16:creationId xmlns:a16="http://schemas.microsoft.com/office/drawing/2014/main" id="{8FDFDB17-3491-4884-9F1B-42AFA88F8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162" y="338726"/>
            <a:ext cx="10187491" cy="5743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388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A5914-1491-73D6-4543-A8AA34741346}"/>
              </a:ext>
            </a:extLst>
          </p:cNvPr>
          <p:cNvSpPr>
            <a:spLocks noGrp="1"/>
          </p:cNvSpPr>
          <p:nvPr>
            <p:ph type="ctrTitle"/>
          </p:nvPr>
        </p:nvSpPr>
        <p:spPr>
          <a:xfrm>
            <a:off x="639096" y="689744"/>
            <a:ext cx="9144000" cy="883418"/>
          </a:xfrm>
        </p:spPr>
        <p:txBody>
          <a:bodyPr>
            <a:normAutofit fontScale="90000"/>
          </a:bodyPr>
          <a:lstStyle/>
          <a:p>
            <a:pPr algn="l">
              <a:spcBef>
                <a:spcPts val="0"/>
              </a:spcBef>
            </a:pPr>
            <a:r>
              <a:rPr lang="en-US" sz="6000" b="1" dirty="0">
                <a:solidFill>
                  <a:srgbClr val="000000"/>
                </a:solidFill>
                <a:effectLst/>
                <a:latin typeface="Times New Roman" panose="02020603050405020304" pitchFamily="18" charset="0"/>
                <a:ea typeface="Calibri" panose="020F0502020204030204" pitchFamily="34" charset="0"/>
              </a:rPr>
              <a:t>Distributed File Systems</a:t>
            </a:r>
            <a:endParaRPr lang="en-US" dirty="0"/>
          </a:p>
        </p:txBody>
      </p:sp>
    </p:spTree>
    <p:extLst>
      <p:ext uri="{BB962C8B-B14F-4D97-AF65-F5344CB8AC3E}">
        <p14:creationId xmlns:p14="http://schemas.microsoft.com/office/powerpoint/2010/main" val="1407043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CBA796-4AAF-DA81-F7EA-A3764A57D924}"/>
              </a:ext>
            </a:extLst>
          </p:cNvPr>
          <p:cNvSpPr>
            <a:spLocks noGrp="1"/>
          </p:cNvSpPr>
          <p:nvPr>
            <p:ph idx="1"/>
          </p:nvPr>
        </p:nvSpPr>
        <p:spPr>
          <a:xfrm>
            <a:off x="1229033" y="1491815"/>
            <a:ext cx="10107560" cy="3874370"/>
          </a:xfrm>
        </p:spPr>
        <p:txBody>
          <a:bodyPr/>
          <a:lstStyle/>
          <a:p>
            <a:r>
              <a:rPr lang="en-US" sz="2800" dirty="0">
                <a:solidFill>
                  <a:srgbClr val="000000"/>
                </a:solidFill>
                <a:effectLst/>
                <a:latin typeface="Times New Roman" panose="02020603050405020304" pitchFamily="18" charset="0"/>
                <a:ea typeface="Calibri" panose="020F0502020204030204" pitchFamily="34" charset="0"/>
              </a:rPr>
              <a:t>Introduction</a:t>
            </a:r>
          </a:p>
          <a:p>
            <a:r>
              <a:rPr lang="en-US" sz="2800" dirty="0">
                <a:solidFill>
                  <a:srgbClr val="000000"/>
                </a:solidFill>
                <a:effectLst/>
                <a:latin typeface="Times New Roman" panose="02020603050405020304" pitchFamily="18" charset="0"/>
                <a:ea typeface="Calibri" panose="020F0502020204030204" pitchFamily="34" charset="0"/>
              </a:rPr>
              <a:t>File Service Architecture</a:t>
            </a:r>
          </a:p>
          <a:p>
            <a:r>
              <a:rPr lang="en-US" sz="2800" dirty="0">
                <a:solidFill>
                  <a:srgbClr val="000000"/>
                </a:solidFill>
                <a:effectLst/>
                <a:latin typeface="Times New Roman" panose="02020603050405020304" pitchFamily="18" charset="0"/>
                <a:ea typeface="Calibri" panose="020F0502020204030204" pitchFamily="34" charset="0"/>
              </a:rPr>
              <a:t>Peer-to-Peer Systems: Introduction </a:t>
            </a:r>
          </a:p>
          <a:p>
            <a:r>
              <a:rPr lang="en-US" sz="2800" dirty="0">
                <a:solidFill>
                  <a:srgbClr val="000000"/>
                </a:solidFill>
                <a:effectLst/>
                <a:latin typeface="Times New Roman" panose="02020603050405020304" pitchFamily="18" charset="0"/>
                <a:ea typeface="Calibri" panose="020F0502020204030204" pitchFamily="34" charset="0"/>
              </a:rPr>
              <a:t>Napster and its Legacy</a:t>
            </a:r>
          </a:p>
          <a:p>
            <a:r>
              <a:rPr lang="en-US" sz="2800" dirty="0">
                <a:solidFill>
                  <a:srgbClr val="000000"/>
                </a:solidFill>
                <a:effectLst/>
                <a:latin typeface="Times New Roman" panose="02020603050405020304" pitchFamily="18" charset="0"/>
                <a:ea typeface="Calibri" panose="020F0502020204030204" pitchFamily="34" charset="0"/>
              </a:rPr>
              <a:t>Peer-to-Peer Middleware</a:t>
            </a:r>
          </a:p>
          <a:p>
            <a:r>
              <a:rPr lang="en-US" sz="2800" dirty="0">
                <a:solidFill>
                  <a:srgbClr val="000000"/>
                </a:solidFill>
                <a:effectLst/>
                <a:latin typeface="Times New Roman" panose="02020603050405020304" pitchFamily="18" charset="0"/>
                <a:ea typeface="Calibri" panose="020F0502020204030204" pitchFamily="34" charset="0"/>
              </a:rPr>
              <a:t>Routing Overlays.</a:t>
            </a:r>
            <a:endParaRPr lang="en-US" dirty="0"/>
          </a:p>
        </p:txBody>
      </p:sp>
      <p:sp>
        <p:nvSpPr>
          <p:cNvPr id="7" name="TextBox 6">
            <a:extLst>
              <a:ext uri="{FF2B5EF4-FFF2-40B4-BE49-F238E27FC236}">
                <a16:creationId xmlns:a16="http://schemas.microsoft.com/office/drawing/2014/main" id="{93B976F0-50E4-7AE2-F99F-2863010F6D70}"/>
              </a:ext>
            </a:extLst>
          </p:cNvPr>
          <p:cNvSpPr txBox="1"/>
          <p:nvPr/>
        </p:nvSpPr>
        <p:spPr>
          <a:xfrm>
            <a:off x="629264" y="424934"/>
            <a:ext cx="10795820" cy="830997"/>
          </a:xfrm>
          <a:prstGeom prst="rect">
            <a:avLst/>
          </a:prstGeom>
          <a:noFill/>
        </p:spPr>
        <p:txBody>
          <a:bodyPr wrap="square">
            <a:spAutoFit/>
          </a:bodyPr>
          <a:lstStyle/>
          <a:p>
            <a:r>
              <a:rPr lang="en-US" sz="4800" dirty="0">
                <a:solidFill>
                  <a:srgbClr val="000000"/>
                </a:solidFill>
                <a:effectLst/>
                <a:latin typeface="Times New Roman" panose="02020603050405020304" pitchFamily="18" charset="0"/>
                <a:ea typeface="Calibri" panose="020F0502020204030204" pitchFamily="34" charset="0"/>
              </a:rPr>
              <a:t>Contents</a:t>
            </a:r>
          </a:p>
        </p:txBody>
      </p:sp>
    </p:spTree>
    <p:extLst>
      <p:ext uri="{BB962C8B-B14F-4D97-AF65-F5344CB8AC3E}">
        <p14:creationId xmlns:p14="http://schemas.microsoft.com/office/powerpoint/2010/main" val="3567455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2E67-5159-4CDF-874A-FE07ADEC5A83}"/>
              </a:ext>
            </a:extLst>
          </p:cNvPr>
          <p:cNvSpPr>
            <a:spLocks noGrp="1"/>
          </p:cNvSpPr>
          <p:nvPr>
            <p:ph type="title"/>
          </p:nvPr>
        </p:nvSpPr>
        <p:spPr>
          <a:xfrm>
            <a:off x="838200" y="365126"/>
            <a:ext cx="10515600" cy="625474"/>
          </a:xfrm>
        </p:spPr>
        <p:txBody>
          <a:bodyPr>
            <a:noAutofit/>
          </a:bodyPr>
          <a:lstStyle/>
          <a:p>
            <a:br>
              <a:rPr lang="en-US"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Introduction</a:t>
            </a:r>
            <a:br>
              <a:rPr lang="en-US"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endParaRPr lang="en-US" sz="4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86DEF80-6CA8-4E25-8065-B8563F024EAD}"/>
              </a:ext>
            </a:extLst>
          </p:cNvPr>
          <p:cNvSpPr>
            <a:spLocks noGrp="1"/>
          </p:cNvSpPr>
          <p:nvPr>
            <p:ph idx="1"/>
          </p:nvPr>
        </p:nvSpPr>
        <p:spPr>
          <a:xfrm>
            <a:off x="838200" y="1481930"/>
            <a:ext cx="11087100" cy="4642645"/>
          </a:xfrm>
        </p:spPr>
        <p:txBody>
          <a:bodyPr>
            <a:normAutofit/>
          </a:bodyPr>
          <a:lstStyle/>
          <a:p>
            <a:pPr algn="just"/>
            <a:r>
              <a:rPr lang="en-US" sz="2400" dirty="0">
                <a:latin typeface="Times New Roman" panose="02020603050405020304" pitchFamily="18" charset="0"/>
                <a:cs typeface="Times New Roman" panose="02020603050405020304" pitchFamily="18" charset="0"/>
              </a:rPr>
              <a:t>A distributed file system (DFS) is a file system with data stored on a server. The data is accessed and processed as if it was stored on the local client machine. The DFS makes it convenient to share information and files among users on a network in a controlled and authorized way. The server allows the client users to share files and store data just like they are storing the information locally. However, the servers have full control over the data and give access control to the clients.</a:t>
            </a:r>
          </a:p>
          <a:p>
            <a:pPr algn="just"/>
            <a:r>
              <a:rPr lang="en-US" sz="2400" dirty="0">
                <a:latin typeface="Times New Roman" panose="02020603050405020304" pitchFamily="18" charset="0"/>
                <a:cs typeface="Times New Roman" panose="02020603050405020304" pitchFamily="18" charset="0"/>
              </a:rPr>
              <a:t>One process involved in implementing the DFS is giving access control and storage management controls to the client system in a centralized way, managed by the servers. Transparency is one of the core processes in DFS, so files are accessed, stored, and managed on the local client machines while the process itself is actually held on the servers. This transparency brings convenience to the end user on a client machine because the network file system efficiently manages all the processes. Generally, a DFS is used in a LAN, but it can be used in a WAN or over the Internet.</a:t>
            </a:r>
          </a:p>
        </p:txBody>
      </p:sp>
    </p:spTree>
    <p:extLst>
      <p:ext uri="{BB962C8B-B14F-4D97-AF65-F5344CB8AC3E}">
        <p14:creationId xmlns:p14="http://schemas.microsoft.com/office/powerpoint/2010/main" val="4050581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A84A3-561C-4FB5-89A3-02F1213714A5}"/>
              </a:ext>
            </a:extLst>
          </p:cNvPr>
          <p:cNvSpPr>
            <a:spLocks noGrp="1"/>
          </p:cNvSpPr>
          <p:nvPr>
            <p:ph type="title"/>
          </p:nvPr>
        </p:nvSpPr>
        <p:spPr>
          <a:xfrm>
            <a:off x="400050" y="241301"/>
            <a:ext cx="11506200" cy="711200"/>
          </a:xfrm>
        </p:spPr>
        <p:txBody>
          <a:bodyPr>
            <a:noAutofit/>
          </a:bodyPr>
          <a:lstStyle/>
          <a:p>
            <a:r>
              <a:rPr lang="en-US" sz="4800" dirty="0">
                <a:latin typeface="Times New Roman" panose="02020603050405020304" pitchFamily="18" charset="0"/>
                <a:cs typeface="Times New Roman" panose="02020603050405020304" pitchFamily="18" charset="0"/>
              </a:rPr>
              <a:t>File Service architecture</a:t>
            </a:r>
          </a:p>
        </p:txBody>
      </p:sp>
      <p:pic>
        <p:nvPicPr>
          <p:cNvPr id="4098" name="Picture 2" descr="File Service Architecture">
            <a:extLst>
              <a:ext uri="{FF2B5EF4-FFF2-40B4-BE49-F238E27FC236}">
                <a16:creationId xmlns:a16="http://schemas.microsoft.com/office/drawing/2014/main" id="{2226FC1F-916F-42D4-B778-D43577839E8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96050" y="1595051"/>
            <a:ext cx="5627560" cy="27249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BD45C6A-16EE-4A6B-81BD-73E789FD9334}"/>
              </a:ext>
            </a:extLst>
          </p:cNvPr>
          <p:cNvSpPr txBox="1"/>
          <p:nvPr/>
        </p:nvSpPr>
        <p:spPr>
          <a:xfrm>
            <a:off x="476250" y="1133386"/>
            <a:ext cx="11506200" cy="923330"/>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File Service architecture An architecture that offers a clear separation of the main concerns in providing access to files is obtained by structuring the file service as three components: </a:t>
            </a:r>
          </a:p>
          <a:p>
            <a:r>
              <a:rPr lang="en-US" dirty="0">
                <a:latin typeface="Times New Roman" panose="02020603050405020304" pitchFamily="18" charset="0"/>
                <a:cs typeface="Times New Roman" panose="02020603050405020304" pitchFamily="18" charset="0"/>
              </a:rPr>
              <a:t>1. A flat file service 2. A directory service 3. A client module.</a:t>
            </a:r>
          </a:p>
        </p:txBody>
      </p:sp>
      <p:sp>
        <p:nvSpPr>
          <p:cNvPr id="8" name="TextBox 7">
            <a:extLst>
              <a:ext uri="{FF2B5EF4-FFF2-40B4-BE49-F238E27FC236}">
                <a16:creationId xmlns:a16="http://schemas.microsoft.com/office/drawing/2014/main" id="{A9877A89-FCDD-490A-B1FF-C6A503EF8DDD}"/>
              </a:ext>
            </a:extLst>
          </p:cNvPr>
          <p:cNvSpPr txBox="1"/>
          <p:nvPr/>
        </p:nvSpPr>
        <p:spPr>
          <a:xfrm>
            <a:off x="295275" y="4319975"/>
            <a:ext cx="11687175" cy="2308324"/>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The Client module implements exported interfaces by flat file and directory services on server side. Responsibilities of various modules can be defined as follows: </a:t>
            </a:r>
          </a:p>
          <a:p>
            <a:pPr lvl="1" algn="just"/>
            <a:r>
              <a:rPr lang="en-US" dirty="0">
                <a:latin typeface="Times New Roman" panose="02020603050405020304" pitchFamily="18" charset="0"/>
                <a:cs typeface="Times New Roman" panose="02020603050405020304" pitchFamily="18" charset="0"/>
              </a:rPr>
              <a:t>● Flat file service : Concerned with the implementation of operations on the contents of file. Unique File Identifiers (UFIDs) are used to refer to files in all requests for flat file service operations. UFIDs are long sequences of bits chosen so that each file has a unique among all of the files in a distributed system. </a:t>
            </a:r>
          </a:p>
          <a:p>
            <a:pPr lvl="1" algn="just"/>
            <a:r>
              <a:rPr lang="en-US" dirty="0">
                <a:latin typeface="Times New Roman" panose="02020603050405020304" pitchFamily="18" charset="0"/>
                <a:cs typeface="Times New Roman" panose="02020603050405020304" pitchFamily="18" charset="0"/>
              </a:rPr>
              <a:t>● Directory service: Provides mapping between text names for the files and their UFIDs. Clients may obtain the UFID of a file by quoting its text name to directory service. Directory service supports functions needed to generate directories, to add new files to directories.</a:t>
            </a:r>
          </a:p>
        </p:txBody>
      </p:sp>
    </p:spTree>
    <p:extLst>
      <p:ext uri="{BB962C8B-B14F-4D97-AF65-F5344CB8AC3E}">
        <p14:creationId xmlns:p14="http://schemas.microsoft.com/office/powerpoint/2010/main" val="2935828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1B98A-480A-47AE-A9E0-B7207F2E1AA3}"/>
              </a:ext>
            </a:extLst>
          </p:cNvPr>
          <p:cNvSpPr>
            <a:spLocks noGrp="1"/>
          </p:cNvSpPr>
          <p:nvPr>
            <p:ph idx="1"/>
          </p:nvPr>
        </p:nvSpPr>
        <p:spPr>
          <a:xfrm>
            <a:off x="380999" y="282574"/>
            <a:ext cx="11591926" cy="6289675"/>
          </a:xfrm>
        </p:spPr>
        <p:txBody>
          <a:bodyPr>
            <a:noAutofit/>
          </a:bodyPr>
          <a:lstStyle/>
          <a:p>
            <a:pPr algn="just"/>
            <a:r>
              <a:rPr lang="en-US" sz="2200" dirty="0">
                <a:latin typeface="Times New Roman" panose="02020603050405020304" pitchFamily="18" charset="0"/>
                <a:cs typeface="Times New Roman" panose="02020603050405020304" pitchFamily="18" charset="0"/>
              </a:rPr>
              <a:t>Client Module: It runs on each computer and provides integrated service (flat file and directory) as a single API to application programs. For example, in UNIX hosts, a client module emulates the full set of Unix file operations. It holds information about the network locations of flat-file and directory server processes; and achieve better performance through implementation of a cache of recently used file blocks at the client.</a:t>
            </a:r>
          </a:p>
          <a:p>
            <a:pPr algn="just"/>
            <a:r>
              <a:rPr lang="en-US" sz="2200" dirty="0">
                <a:latin typeface="Times New Roman" panose="02020603050405020304" pitchFamily="18" charset="0"/>
                <a:cs typeface="Times New Roman" panose="02020603050405020304" pitchFamily="18" charset="0"/>
              </a:rPr>
              <a:t>Access control: In distributed implementations, access rights checks have to be performed at the server because the server RPC interface is an otherwise unprotected point of access to files. </a:t>
            </a:r>
          </a:p>
          <a:p>
            <a:pPr algn="just"/>
            <a:r>
              <a:rPr lang="en-US" sz="2200" dirty="0">
                <a:latin typeface="Times New Roman" panose="02020603050405020304" pitchFamily="18" charset="0"/>
                <a:cs typeface="Times New Roman" panose="02020603050405020304" pitchFamily="18" charset="0"/>
              </a:rPr>
              <a:t>Flat file service RPC interface </a:t>
            </a:r>
          </a:p>
          <a:p>
            <a:pPr lvl="1" algn="just"/>
            <a:r>
              <a:rPr lang="en-US" sz="2200" dirty="0">
                <a:latin typeface="Times New Roman" panose="02020603050405020304" pitchFamily="18" charset="0"/>
                <a:cs typeface="Times New Roman" panose="02020603050405020304" pitchFamily="18" charset="0"/>
              </a:rPr>
              <a:t>Used by client modules, not user programs </a:t>
            </a:r>
          </a:p>
          <a:p>
            <a:pPr marL="914400" lvl="2" indent="0" algn="just">
              <a:buNone/>
            </a:pPr>
            <a:r>
              <a:rPr lang="en-US" sz="2200" dirty="0">
                <a:latin typeface="Times New Roman" panose="02020603050405020304" pitchFamily="18" charset="0"/>
                <a:cs typeface="Times New Roman" panose="02020603050405020304" pitchFamily="18" charset="0"/>
              </a:rPr>
              <a:t>– FileId (UFID) uniquely identifies file</a:t>
            </a:r>
          </a:p>
          <a:p>
            <a:pPr marL="914400" lvl="2" indent="0" algn="just">
              <a:buNone/>
            </a:pPr>
            <a:r>
              <a:rPr lang="en-US" sz="2200" dirty="0">
                <a:latin typeface="Times New Roman" panose="02020603050405020304" pitchFamily="18" charset="0"/>
                <a:cs typeface="Times New Roman" panose="02020603050405020304" pitchFamily="18" charset="0"/>
              </a:rPr>
              <a:t>– invalid if file not present or inappropriate access </a:t>
            </a:r>
          </a:p>
          <a:p>
            <a:pPr marL="914400" lvl="2" indent="0" algn="just">
              <a:buNone/>
            </a:pPr>
            <a:r>
              <a:rPr lang="en-US" sz="2200" dirty="0">
                <a:latin typeface="Times New Roman" panose="02020603050405020304" pitchFamily="18" charset="0"/>
                <a:cs typeface="Times New Roman" panose="02020603050405020304" pitchFamily="18" charset="0"/>
              </a:rPr>
              <a:t>– Read/Write; Create/Delete; Get/Set Attributes </a:t>
            </a:r>
          </a:p>
          <a:p>
            <a:pPr lvl="1" algn="just"/>
            <a:r>
              <a:rPr lang="en-US" sz="2200" dirty="0">
                <a:latin typeface="Times New Roman" panose="02020603050405020304" pitchFamily="18" charset="0"/>
                <a:cs typeface="Times New Roman" panose="02020603050405020304" pitchFamily="18" charset="0"/>
              </a:rPr>
              <a:t>No open/close! (unlike UNIX)</a:t>
            </a:r>
          </a:p>
          <a:p>
            <a:pPr marL="914400" lvl="2" indent="0" algn="just">
              <a:buNone/>
            </a:pPr>
            <a:r>
              <a:rPr lang="en-US" sz="2200" dirty="0">
                <a:latin typeface="Times New Roman" panose="02020603050405020304" pitchFamily="18" charset="0"/>
                <a:cs typeface="Times New Roman" panose="02020603050405020304" pitchFamily="18" charset="0"/>
              </a:rPr>
              <a:t>– access immediate with FileId </a:t>
            </a:r>
          </a:p>
          <a:p>
            <a:pPr marL="914400" lvl="2" indent="0" algn="just">
              <a:buNone/>
            </a:pPr>
            <a:r>
              <a:rPr lang="en-US" sz="2200" dirty="0">
                <a:latin typeface="Times New Roman" panose="02020603050405020304" pitchFamily="18" charset="0"/>
                <a:cs typeface="Times New Roman" panose="02020603050405020304" pitchFamily="18" charset="0"/>
              </a:rPr>
              <a:t>– Read/Write identify starting point </a:t>
            </a:r>
          </a:p>
          <a:p>
            <a:pPr lvl="1" algn="just"/>
            <a:r>
              <a:rPr lang="en-US" sz="2200" dirty="0">
                <a:latin typeface="Times New Roman" panose="02020603050405020304" pitchFamily="18" charset="0"/>
                <a:cs typeface="Times New Roman" panose="02020603050405020304" pitchFamily="18" charset="0"/>
              </a:rPr>
              <a:t>Improved fault-tolerance</a:t>
            </a:r>
          </a:p>
          <a:p>
            <a:pPr marL="914400" lvl="2" indent="0" algn="just">
              <a:buNone/>
            </a:pPr>
            <a:r>
              <a:rPr lang="en-US" sz="2200" dirty="0">
                <a:latin typeface="Times New Roman" panose="02020603050405020304" pitchFamily="18" charset="0"/>
                <a:cs typeface="Times New Roman" panose="02020603050405020304" pitchFamily="18" charset="0"/>
              </a:rPr>
              <a:t>– operations idempotent except Create, can be repeated (at least-once RPC semantics) </a:t>
            </a:r>
          </a:p>
          <a:p>
            <a:pPr marL="914400" lvl="2" indent="0" algn="just">
              <a:buNone/>
            </a:pPr>
            <a:r>
              <a:rPr lang="en-US" sz="2200" dirty="0">
                <a:latin typeface="Times New Roman" panose="02020603050405020304" pitchFamily="18" charset="0"/>
                <a:cs typeface="Times New Roman" panose="02020603050405020304" pitchFamily="18" charset="0"/>
              </a:rPr>
              <a:t>– stateless service</a:t>
            </a:r>
          </a:p>
        </p:txBody>
      </p:sp>
    </p:spTree>
    <p:extLst>
      <p:ext uri="{BB962C8B-B14F-4D97-AF65-F5344CB8AC3E}">
        <p14:creationId xmlns:p14="http://schemas.microsoft.com/office/powerpoint/2010/main" val="1026238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CCB3AF-E933-46BC-9F75-71903A662D05}"/>
              </a:ext>
            </a:extLst>
          </p:cNvPr>
          <p:cNvSpPr>
            <a:spLocks noGrp="1"/>
          </p:cNvSpPr>
          <p:nvPr>
            <p:ph idx="1"/>
          </p:nvPr>
        </p:nvSpPr>
        <p:spPr>
          <a:xfrm>
            <a:off x="631142" y="621816"/>
            <a:ext cx="11051663" cy="5671407"/>
          </a:xfrm>
        </p:spPr>
        <p:txBody>
          <a:bodyPr/>
          <a:lstStyle/>
          <a:p>
            <a:pPr marL="0" indent="0" algn="just">
              <a:buNone/>
            </a:pPr>
            <a:r>
              <a:rPr lang="en-US" b="1" dirty="0">
                <a:latin typeface="Times New Roman" panose="02020603050405020304" pitchFamily="18" charset="0"/>
                <a:cs typeface="Times New Roman" panose="02020603050405020304" pitchFamily="18" charset="0"/>
              </a:rPr>
              <a:t>Distributed File Systems: Issues </a:t>
            </a:r>
          </a:p>
          <a:p>
            <a:pPr lvl="1" algn="just"/>
            <a:r>
              <a:rPr lang="en-US" dirty="0">
                <a:latin typeface="Times New Roman" panose="02020603050405020304" pitchFamily="18" charset="0"/>
                <a:cs typeface="Times New Roman" panose="02020603050405020304" pitchFamily="18" charset="0"/>
              </a:rPr>
              <a:t> Naming and Transparency </a:t>
            </a:r>
          </a:p>
          <a:p>
            <a:pPr lvl="1" algn="just"/>
            <a:r>
              <a:rPr lang="en-US" dirty="0">
                <a:latin typeface="Times New Roman" panose="02020603050405020304" pitchFamily="18" charset="0"/>
                <a:cs typeface="Times New Roman" panose="02020603050405020304" pitchFamily="18" charset="0"/>
              </a:rPr>
              <a:t> Remote file access </a:t>
            </a:r>
          </a:p>
          <a:p>
            <a:pPr lvl="1" algn="just"/>
            <a:r>
              <a:rPr lang="en-US" dirty="0">
                <a:latin typeface="Times New Roman" panose="02020603050405020304" pitchFamily="18" charset="0"/>
                <a:cs typeface="Times New Roman" panose="02020603050405020304" pitchFamily="18" charset="0"/>
              </a:rPr>
              <a:t> Caching </a:t>
            </a:r>
          </a:p>
          <a:p>
            <a:pPr lvl="1" algn="just"/>
            <a:r>
              <a:rPr lang="en-US" dirty="0">
                <a:latin typeface="Times New Roman" panose="02020603050405020304" pitchFamily="18" charset="0"/>
                <a:cs typeface="Times New Roman" panose="02020603050405020304" pitchFamily="18" charset="0"/>
              </a:rPr>
              <a:t> Server with state or without</a:t>
            </a:r>
          </a:p>
          <a:p>
            <a:pPr lvl="1" algn="just"/>
            <a:r>
              <a:rPr lang="en-US" dirty="0">
                <a:latin typeface="Times New Roman" panose="02020603050405020304" pitchFamily="18" charset="0"/>
                <a:cs typeface="Times New Roman" panose="02020603050405020304" pitchFamily="18" charset="0"/>
              </a:rPr>
              <a:t> Replication </a:t>
            </a:r>
          </a:p>
          <a:p>
            <a:pPr marL="0" indent="0" algn="just">
              <a:buNone/>
            </a:pPr>
            <a:r>
              <a:rPr lang="en-US" b="1" dirty="0">
                <a:latin typeface="Times New Roman" panose="02020603050405020304" pitchFamily="18" charset="0"/>
                <a:cs typeface="Times New Roman" panose="02020603050405020304" pitchFamily="18" charset="0"/>
              </a:rPr>
              <a:t>Advantages: </a:t>
            </a:r>
          </a:p>
          <a:p>
            <a:pPr lvl="1" algn="just"/>
            <a:r>
              <a:rPr lang="en-US" dirty="0">
                <a:latin typeface="Times New Roman" panose="02020603050405020304" pitchFamily="18" charset="0"/>
                <a:cs typeface="Times New Roman" panose="02020603050405020304" pitchFamily="18" charset="0"/>
              </a:rPr>
              <a:t>Access time reduced. </a:t>
            </a:r>
          </a:p>
          <a:p>
            <a:pPr lvl="1" algn="just"/>
            <a:r>
              <a:rPr lang="en-US" dirty="0">
                <a:latin typeface="Times New Roman" panose="02020603050405020304" pitchFamily="18" charset="0"/>
                <a:cs typeface="Times New Roman" panose="02020603050405020304" pitchFamily="18" charset="0"/>
              </a:rPr>
              <a:t>Safer if node fails. </a:t>
            </a:r>
          </a:p>
          <a:p>
            <a:pPr lvl="1" algn="just"/>
            <a:r>
              <a:rPr lang="en-US" dirty="0">
                <a:latin typeface="Times New Roman" panose="02020603050405020304" pitchFamily="18" charset="0"/>
                <a:cs typeface="Times New Roman" panose="02020603050405020304" pitchFamily="18" charset="0"/>
              </a:rPr>
              <a:t>Does not require client nodes to have large storage space.</a:t>
            </a:r>
            <a:r>
              <a:rPr lang="en-US" dirty="0"/>
              <a:t> </a:t>
            </a:r>
          </a:p>
          <a:p>
            <a:pPr marL="457200" lvl="1" indent="-457200" algn="just">
              <a:buNone/>
            </a:pPr>
            <a:r>
              <a:rPr lang="en-US" sz="2800" b="1" dirty="0">
                <a:latin typeface="Times New Roman" panose="02020603050405020304" pitchFamily="18" charset="0"/>
                <a:cs typeface="Times New Roman" panose="02020603050405020304" pitchFamily="18" charset="0"/>
              </a:rPr>
              <a:t>Disadvantages: </a:t>
            </a:r>
          </a:p>
          <a:p>
            <a:pPr lvl="1" algn="just"/>
            <a:r>
              <a:rPr lang="en-US" dirty="0">
                <a:latin typeface="Times New Roman" panose="02020603050405020304" pitchFamily="18" charset="0"/>
                <a:cs typeface="Times New Roman" panose="02020603050405020304" pitchFamily="18" charset="0"/>
              </a:rPr>
              <a:t>Difficult to keep local copy consistent with remote copy. </a:t>
            </a:r>
          </a:p>
          <a:p>
            <a:pPr lvl="1" algn="just"/>
            <a:r>
              <a:rPr lang="en-US" dirty="0">
                <a:latin typeface="Times New Roman" panose="02020603050405020304" pitchFamily="18" charset="0"/>
                <a:cs typeface="Times New Roman" panose="02020603050405020304" pitchFamily="18" charset="0"/>
              </a:rPr>
              <a:t>Slower than just keeping it in local memory. </a:t>
            </a:r>
          </a:p>
          <a:p>
            <a:pPr marL="457200" lvl="1"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7913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965502-2EFB-4CDC-8E7D-BA8AA80601AB}"/>
              </a:ext>
            </a:extLst>
          </p:cNvPr>
          <p:cNvSpPr txBox="1"/>
          <p:nvPr/>
        </p:nvSpPr>
        <p:spPr>
          <a:xfrm>
            <a:off x="275810" y="252656"/>
            <a:ext cx="10786441"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Related requirements in distributed file systems are: </a:t>
            </a:r>
          </a:p>
        </p:txBody>
      </p:sp>
      <p:sp>
        <p:nvSpPr>
          <p:cNvPr id="5" name="TextBox 4">
            <a:extLst>
              <a:ext uri="{FF2B5EF4-FFF2-40B4-BE49-F238E27FC236}">
                <a16:creationId xmlns:a16="http://schemas.microsoft.com/office/drawing/2014/main" id="{F042813C-BACA-4E90-9CCF-B7479A69DC55}"/>
              </a:ext>
            </a:extLst>
          </p:cNvPr>
          <p:cNvSpPr txBox="1"/>
          <p:nvPr/>
        </p:nvSpPr>
        <p:spPr>
          <a:xfrm>
            <a:off x="702779" y="928590"/>
            <a:ext cx="11076845" cy="5450851"/>
          </a:xfrm>
          <a:prstGeom prst="rect">
            <a:avLst/>
          </a:prstGeom>
          <a:noFill/>
        </p:spPr>
        <p:txBody>
          <a:bodyPr wrap="square">
            <a:spAutoFit/>
          </a:bodyPr>
          <a:lstStyle/>
          <a:p>
            <a:pPr marL="342900" indent="-342900">
              <a:lnSpc>
                <a:spcPct val="150000"/>
              </a:lnSpc>
              <a:buAutoNum type="arabicPeriod"/>
            </a:pPr>
            <a:r>
              <a:rPr lang="en-US" dirty="0">
                <a:latin typeface="Times New Roman" panose="02020603050405020304" pitchFamily="18" charset="0"/>
                <a:cs typeface="Times New Roman" panose="02020603050405020304" pitchFamily="18" charset="0"/>
              </a:rPr>
              <a:t>Transparency (clients unaware of the distributed nature) </a:t>
            </a:r>
          </a:p>
          <a:p>
            <a:pPr lvl="1">
              <a:lnSpc>
                <a:spcPct val="150000"/>
              </a:lnSpc>
            </a:pPr>
            <a:r>
              <a:rPr lang="en-US" dirty="0">
                <a:latin typeface="Times New Roman" panose="02020603050405020304" pitchFamily="18" charset="0"/>
                <a:cs typeface="Times New Roman" panose="02020603050405020304" pitchFamily="18" charset="0"/>
              </a:rPr>
              <a:t>– access transparency (client unaware of distribution of files, same interface for local/remote files) </a:t>
            </a:r>
          </a:p>
          <a:p>
            <a:pPr lvl="1">
              <a:lnSpc>
                <a:spcPct val="150000"/>
              </a:lnSpc>
            </a:pPr>
            <a:r>
              <a:rPr lang="en-US" dirty="0">
                <a:latin typeface="Times New Roman" panose="02020603050405020304" pitchFamily="18" charset="0"/>
                <a:cs typeface="Times New Roman" panose="02020603050405020304" pitchFamily="18" charset="0"/>
              </a:rPr>
              <a:t>– location transparency (uniform file name space from any client workstation) </a:t>
            </a:r>
          </a:p>
          <a:p>
            <a:pPr lvl="1">
              <a:lnSpc>
                <a:spcPct val="150000"/>
              </a:lnSpc>
            </a:pPr>
            <a:r>
              <a:rPr lang="en-US" dirty="0">
                <a:latin typeface="Times New Roman" panose="02020603050405020304" pitchFamily="18" charset="0"/>
                <a:cs typeface="Times New Roman" panose="02020603050405020304" pitchFamily="18" charset="0"/>
              </a:rPr>
              <a:t>– mobility transparency (files can be moved from one server to another without affecting client)</a:t>
            </a:r>
          </a:p>
          <a:p>
            <a:pPr lvl="1">
              <a:lnSpc>
                <a:spcPct val="150000"/>
              </a:lnSpc>
            </a:pPr>
            <a:r>
              <a:rPr lang="en-US" dirty="0">
                <a:latin typeface="Times New Roman" panose="02020603050405020304" pitchFamily="18" charset="0"/>
                <a:cs typeface="Times New Roman" panose="02020603050405020304" pitchFamily="18" charset="0"/>
              </a:rPr>
              <a:t>– performance transparency (client performance not affected by load on service)</a:t>
            </a:r>
          </a:p>
          <a:p>
            <a:pPr lvl="1">
              <a:lnSpc>
                <a:spcPct val="150000"/>
              </a:lnSpc>
            </a:pPr>
            <a:r>
              <a:rPr lang="en-US" dirty="0">
                <a:latin typeface="Times New Roman" panose="02020603050405020304" pitchFamily="18" charset="0"/>
                <a:cs typeface="Times New Roman" panose="02020603050405020304" pitchFamily="18" charset="0"/>
              </a:rPr>
              <a:t>– scaling transparency </a:t>
            </a:r>
          </a:p>
          <a:p>
            <a:pPr>
              <a:lnSpc>
                <a:spcPct val="150000"/>
              </a:lnSpc>
            </a:pPr>
            <a:r>
              <a:rPr lang="en-US" dirty="0">
                <a:latin typeface="Times New Roman" panose="02020603050405020304" pitchFamily="18" charset="0"/>
                <a:cs typeface="Times New Roman" panose="02020603050405020304" pitchFamily="18" charset="0"/>
              </a:rPr>
              <a:t>2. Concurrency: Concurrent file updates (changes by one client do not affect another) </a:t>
            </a:r>
          </a:p>
          <a:p>
            <a:pPr>
              <a:lnSpc>
                <a:spcPct val="150000"/>
              </a:lnSpc>
            </a:pPr>
            <a:r>
              <a:rPr lang="en-US" dirty="0">
                <a:latin typeface="Times New Roman" panose="02020603050405020304" pitchFamily="18" charset="0"/>
                <a:cs typeface="Times New Roman" panose="02020603050405020304" pitchFamily="18" charset="0"/>
              </a:rPr>
              <a:t>3. Replication: File replication (for load sharing, fault-tolerance) </a:t>
            </a:r>
          </a:p>
          <a:p>
            <a:pPr>
              <a:lnSpc>
                <a:spcPct val="150000"/>
              </a:lnSpc>
            </a:pPr>
            <a:r>
              <a:rPr lang="en-US" dirty="0">
                <a:latin typeface="Times New Roman" panose="02020603050405020304" pitchFamily="18" charset="0"/>
                <a:cs typeface="Times New Roman" panose="02020603050405020304" pitchFamily="18" charset="0"/>
              </a:rPr>
              <a:t>4. Heterogeneity : (interface platform-independent)</a:t>
            </a:r>
          </a:p>
          <a:p>
            <a:pPr>
              <a:lnSpc>
                <a:spcPct val="150000"/>
              </a:lnSpc>
            </a:pPr>
            <a:r>
              <a:rPr lang="en-US" dirty="0">
                <a:latin typeface="Times New Roman" panose="02020603050405020304" pitchFamily="18" charset="0"/>
                <a:cs typeface="Times New Roman" panose="02020603050405020304" pitchFamily="18" charset="0"/>
              </a:rPr>
              <a:t>5. Fault tolerance: (continues to operate in the face of client and server failures)</a:t>
            </a:r>
          </a:p>
          <a:p>
            <a:pPr>
              <a:lnSpc>
                <a:spcPct val="150000"/>
              </a:lnSpc>
            </a:pPr>
            <a:r>
              <a:rPr lang="en-US" dirty="0">
                <a:latin typeface="Times New Roman" panose="02020603050405020304" pitchFamily="18" charset="0"/>
                <a:cs typeface="Times New Roman" panose="02020603050405020304" pitchFamily="18" charset="0"/>
              </a:rPr>
              <a:t>6. Consistency : (one-copy-update semantics or slight variations) </a:t>
            </a:r>
          </a:p>
          <a:p>
            <a:pPr>
              <a:lnSpc>
                <a:spcPct val="150000"/>
              </a:lnSpc>
            </a:pPr>
            <a:r>
              <a:rPr lang="en-US" dirty="0">
                <a:latin typeface="Times New Roman" panose="02020603050405020304" pitchFamily="18" charset="0"/>
                <a:cs typeface="Times New Roman" panose="02020603050405020304" pitchFamily="18" charset="0"/>
              </a:rPr>
              <a:t>7. Security : (access control) </a:t>
            </a:r>
          </a:p>
          <a:p>
            <a:pPr>
              <a:lnSpc>
                <a:spcPct val="150000"/>
              </a:lnSpc>
            </a:pPr>
            <a:r>
              <a:rPr lang="en-US" dirty="0">
                <a:latin typeface="Times New Roman" panose="02020603050405020304" pitchFamily="18" charset="0"/>
                <a:cs typeface="Times New Roman" panose="02020603050405020304" pitchFamily="18" charset="0"/>
              </a:rPr>
              <a:t>8. Efficiency :(performance comparable to conventional file systems)</a:t>
            </a:r>
          </a:p>
        </p:txBody>
      </p:sp>
    </p:spTree>
    <p:extLst>
      <p:ext uri="{BB962C8B-B14F-4D97-AF65-F5344CB8AC3E}">
        <p14:creationId xmlns:p14="http://schemas.microsoft.com/office/powerpoint/2010/main" val="4041970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C5EF80-C540-4159-AA21-E9D6AF005439}"/>
              </a:ext>
            </a:extLst>
          </p:cNvPr>
          <p:cNvSpPr txBox="1"/>
          <p:nvPr/>
        </p:nvSpPr>
        <p:spPr>
          <a:xfrm>
            <a:off x="894522" y="914358"/>
            <a:ext cx="10933044" cy="1477328"/>
          </a:xfrm>
          <a:prstGeom prst="rect">
            <a:avLst/>
          </a:prstGeom>
          <a:noFill/>
        </p:spPr>
        <p:txBody>
          <a:bodyPr wrap="square">
            <a:spAutoFit/>
          </a:bodyPr>
          <a:lstStyle/>
          <a:p>
            <a:pPr algn="just"/>
            <a:r>
              <a:rPr lang="en-US" b="0" i="0" dirty="0">
                <a:solidFill>
                  <a:srgbClr val="273239"/>
                </a:solidFill>
                <a:effectLst/>
                <a:latin typeface="Times New Roman" panose="02020603050405020304" pitchFamily="18" charset="0"/>
                <a:cs typeface="Times New Roman" panose="02020603050405020304" pitchFamily="18" charset="0"/>
              </a:rPr>
              <a:t>A peer-to-peer network is a simple network of computers. It first came into existence in the late 1970s. Here each computer acts as a node for file sharing within the formed network. Here each node acts as a server and thus there is no central server in the network. This allows the sharing of a huge amount of data. The tasks are equally divided amongst the nodes. Each node connected in the network shares an equal workload. For the network to stop working, all the nodes need to individually stop working. This is because each node works independently. </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E7F0A6F-A266-4923-AF0B-C5A59F3C202D}"/>
              </a:ext>
            </a:extLst>
          </p:cNvPr>
          <p:cNvSpPr txBox="1"/>
          <p:nvPr/>
        </p:nvSpPr>
        <p:spPr>
          <a:xfrm>
            <a:off x="437321" y="361986"/>
            <a:ext cx="6097656" cy="523220"/>
          </a:xfrm>
          <a:prstGeom prst="rect">
            <a:avLst/>
          </a:prstGeom>
          <a:noFill/>
        </p:spPr>
        <p:txBody>
          <a:bodyPr wrap="square">
            <a:spAutoFit/>
          </a:bodyPr>
          <a:lstStyle/>
          <a:p>
            <a:r>
              <a:rPr lang="en-US" sz="2800" dirty="0">
                <a:solidFill>
                  <a:srgbClr val="000000"/>
                </a:solidFill>
                <a:effectLst/>
                <a:latin typeface="Times New Roman" panose="02020603050405020304" pitchFamily="18" charset="0"/>
                <a:ea typeface="Calibri" panose="020F0502020204030204" pitchFamily="34" charset="0"/>
              </a:rPr>
              <a:t>Peer-to-Peer Systems: Introduction </a:t>
            </a:r>
          </a:p>
        </p:txBody>
      </p:sp>
      <p:sp>
        <p:nvSpPr>
          <p:cNvPr id="7" name="TextBox 6">
            <a:extLst>
              <a:ext uri="{FF2B5EF4-FFF2-40B4-BE49-F238E27FC236}">
                <a16:creationId xmlns:a16="http://schemas.microsoft.com/office/drawing/2014/main" id="{FA0EBD72-E0F9-47F7-A838-7373A78D860F}"/>
              </a:ext>
            </a:extLst>
          </p:cNvPr>
          <p:cNvSpPr txBox="1"/>
          <p:nvPr/>
        </p:nvSpPr>
        <p:spPr>
          <a:xfrm>
            <a:off x="470452" y="2727705"/>
            <a:ext cx="11251096" cy="2739211"/>
          </a:xfrm>
          <a:prstGeom prst="rect">
            <a:avLst/>
          </a:prstGeom>
          <a:noFill/>
        </p:spPr>
        <p:txBody>
          <a:bodyPr wrap="square">
            <a:spAutoFit/>
          </a:bodyPr>
          <a:lstStyle/>
          <a:p>
            <a:pPr algn="l" fontAlgn="base"/>
            <a:r>
              <a:rPr lang="en-US" sz="2400" i="0" dirty="0">
                <a:solidFill>
                  <a:srgbClr val="273239"/>
                </a:solidFill>
                <a:effectLst/>
                <a:latin typeface="Times New Roman" panose="02020603050405020304" pitchFamily="18" charset="0"/>
                <a:cs typeface="Times New Roman" panose="02020603050405020304" pitchFamily="18" charset="0"/>
              </a:rPr>
              <a:t>Types of P2P networks</a:t>
            </a:r>
          </a:p>
          <a:p>
            <a:pPr algn="l" fontAlgn="base"/>
            <a:endParaRPr lang="en-US" sz="400" i="0" dirty="0">
              <a:solidFill>
                <a:srgbClr val="273239"/>
              </a:solidFill>
              <a:effectLst/>
              <a:latin typeface="Times New Roman" panose="02020603050405020304" pitchFamily="18" charset="0"/>
              <a:cs typeface="Times New Roman" panose="02020603050405020304" pitchFamily="18" charset="0"/>
            </a:endParaRPr>
          </a:p>
          <a:p>
            <a:pPr lvl="1" algn="just" fontAlgn="base">
              <a:buFont typeface="+mj-lt"/>
              <a:buAutoNum type="arabicPeriod"/>
            </a:pPr>
            <a:r>
              <a:rPr lang="en-US" dirty="0">
                <a:solidFill>
                  <a:srgbClr val="273239"/>
                </a:solidFill>
                <a:latin typeface="Times New Roman" panose="02020603050405020304" pitchFamily="18" charset="0"/>
                <a:cs typeface="Times New Roman" panose="02020603050405020304" pitchFamily="18" charset="0"/>
              </a:rPr>
              <a:t>Unstructured P2P networks: In this type of P2P network, each device is able to make an equal contribution. This network is easy to build as devices can be connected randomly in the network. But being unstructured, it becomes difficult to find content. For example, Napster, Gnutella, etc.</a:t>
            </a:r>
          </a:p>
          <a:p>
            <a:pPr lvl="1" algn="just" fontAlgn="base">
              <a:buFont typeface="+mj-lt"/>
              <a:buAutoNum type="arabicPeriod"/>
            </a:pPr>
            <a:r>
              <a:rPr lang="en-US" dirty="0">
                <a:solidFill>
                  <a:srgbClr val="273239"/>
                </a:solidFill>
                <a:latin typeface="Times New Roman" panose="02020603050405020304" pitchFamily="18" charset="0"/>
                <a:cs typeface="Times New Roman" panose="02020603050405020304" pitchFamily="18" charset="0"/>
              </a:rPr>
              <a:t>Structured P2P networks: It is designed using software that creates a virtual layer in order to put the nodes in a specific structure. These are not easy to set up but can give easy access to users to the content. For example, P-Grid, </a:t>
            </a:r>
            <a:r>
              <a:rPr lang="en-US" dirty="0" err="1">
                <a:solidFill>
                  <a:srgbClr val="273239"/>
                </a:solidFill>
                <a:latin typeface="Times New Roman" panose="02020603050405020304" pitchFamily="18" charset="0"/>
                <a:cs typeface="Times New Roman" panose="02020603050405020304" pitchFamily="18" charset="0"/>
              </a:rPr>
              <a:t>Kademlia</a:t>
            </a:r>
            <a:r>
              <a:rPr lang="en-US" dirty="0">
                <a:solidFill>
                  <a:srgbClr val="273239"/>
                </a:solidFill>
                <a:latin typeface="Times New Roman" panose="02020603050405020304" pitchFamily="18" charset="0"/>
                <a:cs typeface="Times New Roman" panose="02020603050405020304" pitchFamily="18" charset="0"/>
              </a:rPr>
              <a:t>, etc. </a:t>
            </a:r>
          </a:p>
          <a:p>
            <a:pPr lvl="1" algn="just" fontAlgn="base">
              <a:buFont typeface="+mj-lt"/>
              <a:buAutoNum type="arabicPeriod"/>
            </a:pPr>
            <a:r>
              <a:rPr lang="en-US" dirty="0">
                <a:solidFill>
                  <a:srgbClr val="273239"/>
                </a:solidFill>
                <a:latin typeface="Times New Roman" panose="02020603050405020304" pitchFamily="18" charset="0"/>
                <a:cs typeface="Times New Roman" panose="02020603050405020304" pitchFamily="18" charset="0"/>
              </a:rPr>
              <a:t>Hybrid P2P networks: It combines the features of both P2P networks and client-server architecture. An example of such a network is to find a node using the central server.</a:t>
            </a:r>
          </a:p>
        </p:txBody>
      </p:sp>
    </p:spTree>
    <p:extLst>
      <p:ext uri="{BB962C8B-B14F-4D97-AF65-F5344CB8AC3E}">
        <p14:creationId xmlns:p14="http://schemas.microsoft.com/office/powerpoint/2010/main" val="919962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2P Network">
            <a:extLst>
              <a:ext uri="{FF2B5EF4-FFF2-40B4-BE49-F238E27FC236}">
                <a16:creationId xmlns:a16="http://schemas.microsoft.com/office/drawing/2014/main" id="{2BC75AEE-5FD2-44AB-B605-F1F9BAB290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5346" y="2599797"/>
            <a:ext cx="5320541" cy="42582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6014F1-D77A-4347-97A1-A4E11DDF8DD3}"/>
              </a:ext>
            </a:extLst>
          </p:cNvPr>
          <p:cNvSpPr txBox="1"/>
          <p:nvPr/>
        </p:nvSpPr>
        <p:spPr>
          <a:xfrm>
            <a:off x="226113" y="243801"/>
            <a:ext cx="11631269" cy="3293209"/>
          </a:xfrm>
          <a:prstGeom prst="rect">
            <a:avLst/>
          </a:prstGeom>
          <a:noFill/>
        </p:spPr>
        <p:txBody>
          <a:bodyPr wrap="square">
            <a:spAutoFit/>
          </a:bodyPr>
          <a:lstStyle/>
          <a:p>
            <a:pPr algn="l" fontAlgn="base"/>
            <a:r>
              <a:rPr lang="en-US" sz="2400" i="0" dirty="0">
                <a:solidFill>
                  <a:srgbClr val="273239"/>
                </a:solidFill>
                <a:effectLst/>
                <a:latin typeface="Times New Roman" panose="02020603050405020304" pitchFamily="18" charset="0"/>
                <a:cs typeface="Times New Roman" panose="02020603050405020304" pitchFamily="18" charset="0"/>
              </a:rPr>
              <a:t>P2P Network Architecture</a:t>
            </a:r>
          </a:p>
          <a:p>
            <a:pPr algn="l" fontAlgn="base"/>
            <a:endParaRPr lang="en-US" sz="400" i="0" dirty="0">
              <a:solidFill>
                <a:srgbClr val="273239"/>
              </a:solidFill>
              <a:effectLst/>
              <a:latin typeface="Times New Roman" panose="02020603050405020304" pitchFamily="18" charset="0"/>
              <a:cs typeface="Times New Roman" panose="02020603050405020304" pitchFamily="18" charset="0"/>
            </a:endParaRPr>
          </a:p>
          <a:p>
            <a:pPr lvl="1" fontAlgn="base"/>
            <a:r>
              <a:rPr lang="en-US" b="0" i="0" dirty="0">
                <a:solidFill>
                  <a:srgbClr val="273239"/>
                </a:solidFill>
                <a:effectLst/>
                <a:latin typeface="Times New Roman" panose="02020603050405020304" pitchFamily="18" charset="0"/>
                <a:cs typeface="Times New Roman" panose="02020603050405020304" pitchFamily="18" charset="0"/>
              </a:rPr>
              <a:t>In the P2P network architecture, the computers connect with each other in a workgroup to share files, and access to internet and printers. </a:t>
            </a:r>
          </a:p>
          <a:p>
            <a:pPr lvl="1"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Each computer in the network has the same set of responsibilities and capabilities.</a:t>
            </a:r>
          </a:p>
          <a:p>
            <a:pPr lvl="1"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Each device in the network serves as both a client and server.</a:t>
            </a:r>
          </a:p>
          <a:p>
            <a:pPr lvl="1"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The architecture is useful in residential areas, small offices, or small companies where each computer act as an independent workstation and stores the data on its hard drive. </a:t>
            </a:r>
          </a:p>
          <a:p>
            <a:pPr lvl="1"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Each computer in the network has the ability to share data with other computers in the network.</a:t>
            </a:r>
          </a:p>
          <a:p>
            <a:pPr lvl="1"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The architecture is usually composed of workgroups of 12 or more computers. </a:t>
            </a:r>
          </a:p>
          <a:p>
            <a:br>
              <a:rPr lang="en-US" dirty="0"/>
            </a:br>
            <a:endParaRPr lang="en-US" dirty="0"/>
          </a:p>
        </p:txBody>
      </p:sp>
    </p:spTree>
    <p:extLst>
      <p:ext uri="{BB962C8B-B14F-4D97-AF65-F5344CB8AC3E}">
        <p14:creationId xmlns:p14="http://schemas.microsoft.com/office/powerpoint/2010/main" val="23437708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3565</TotalTime>
  <Words>4755</Words>
  <Application>Microsoft Office PowerPoint</Application>
  <PresentationFormat>Widescreen</PresentationFormat>
  <Paragraphs>270</Paragraphs>
  <Slides>28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6" baseType="lpstr">
      <vt:lpstr>Aptos</vt:lpstr>
      <vt:lpstr>Aptos Display</vt:lpstr>
      <vt:lpstr>Arial</vt:lpstr>
      <vt:lpstr>Nunito</vt:lpstr>
      <vt:lpstr>Times New Roman</vt:lpstr>
      <vt:lpstr>Wingdings</vt:lpstr>
      <vt:lpstr>Office Theme</vt:lpstr>
      <vt:lpstr>Bitmap Image</vt:lpstr>
      <vt:lpstr>LENDI INSTITUTE OF ENGINEERING AND TECHNOLOGY (Autonomous) Approved by AICTE and Permanently affiliated to JNTU Gurajada-Vizianagaram. </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Distributed File Systems</vt:lpstr>
      <vt:lpstr>PowerPoint Presentation</vt:lpstr>
      <vt:lpstr> Introduction </vt:lpstr>
      <vt:lpstr>File Service architecture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 Support</dc:title>
  <dc:creator>Satish Dekka</dc:creator>
  <cp:lastModifiedBy>Satish D</cp:lastModifiedBy>
  <cp:revision>36</cp:revision>
  <dcterms:created xsi:type="dcterms:W3CDTF">2024-03-14T09:39:27Z</dcterms:created>
  <dcterms:modified xsi:type="dcterms:W3CDTF">2025-03-22T09:55:49Z</dcterms:modified>
</cp:coreProperties>
</file>